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173"/>
  </p:notesMasterIdLst>
  <p:sldIdLst>
    <p:sldId id="354" r:id="rId2"/>
    <p:sldId id="258" r:id="rId3"/>
    <p:sldId id="259" r:id="rId4"/>
    <p:sldId id="260" r:id="rId5"/>
    <p:sldId id="355" r:id="rId6"/>
    <p:sldId id="356" r:id="rId7"/>
    <p:sldId id="357" r:id="rId8"/>
    <p:sldId id="358" r:id="rId9"/>
    <p:sldId id="415" r:id="rId10"/>
    <p:sldId id="417" r:id="rId11"/>
    <p:sldId id="418" r:id="rId12"/>
    <p:sldId id="419" r:id="rId13"/>
    <p:sldId id="420" r:id="rId14"/>
    <p:sldId id="416" r:id="rId15"/>
    <p:sldId id="261" r:id="rId16"/>
    <p:sldId id="421" r:id="rId17"/>
    <p:sldId id="359" r:id="rId18"/>
    <p:sldId id="262" r:id="rId19"/>
    <p:sldId id="263" r:id="rId20"/>
    <p:sldId id="360" r:id="rId21"/>
    <p:sldId id="264" r:id="rId22"/>
    <p:sldId id="265" r:id="rId23"/>
    <p:sldId id="361" r:id="rId24"/>
    <p:sldId id="266" r:id="rId25"/>
    <p:sldId id="423" r:id="rId26"/>
    <p:sldId id="424" r:id="rId27"/>
    <p:sldId id="425" r:id="rId28"/>
    <p:sldId id="426" r:id="rId29"/>
    <p:sldId id="427" r:id="rId30"/>
    <p:sldId id="267" r:id="rId31"/>
    <p:sldId id="363" r:id="rId32"/>
    <p:sldId id="428" r:id="rId33"/>
    <p:sldId id="268" r:id="rId34"/>
    <p:sldId id="269" r:id="rId35"/>
    <p:sldId id="429" r:id="rId36"/>
    <p:sldId id="270" r:id="rId37"/>
    <p:sldId id="271" r:id="rId38"/>
    <p:sldId id="272" r:id="rId39"/>
    <p:sldId id="364" r:id="rId40"/>
    <p:sldId id="273" r:id="rId41"/>
    <p:sldId id="274" r:id="rId42"/>
    <p:sldId id="275" r:id="rId43"/>
    <p:sldId id="430" r:id="rId44"/>
    <p:sldId id="365" r:id="rId45"/>
    <p:sldId id="276" r:id="rId46"/>
    <p:sldId id="366" r:id="rId47"/>
    <p:sldId id="277" r:id="rId48"/>
    <p:sldId id="431" r:id="rId49"/>
    <p:sldId id="432" r:id="rId50"/>
    <p:sldId id="433" r:id="rId51"/>
    <p:sldId id="434" r:id="rId52"/>
    <p:sldId id="367" r:id="rId53"/>
    <p:sldId id="369" r:id="rId54"/>
    <p:sldId id="370" r:id="rId55"/>
    <p:sldId id="371" r:id="rId56"/>
    <p:sldId id="372" r:id="rId57"/>
    <p:sldId id="373" r:id="rId58"/>
    <p:sldId id="435" r:id="rId59"/>
    <p:sldId id="278" r:id="rId60"/>
    <p:sldId id="279" r:id="rId61"/>
    <p:sldId id="280" r:id="rId62"/>
    <p:sldId id="281" r:id="rId63"/>
    <p:sldId id="282" r:id="rId64"/>
    <p:sldId id="283" r:id="rId65"/>
    <p:sldId id="284" r:id="rId66"/>
    <p:sldId id="285" r:id="rId67"/>
    <p:sldId id="286" r:id="rId68"/>
    <p:sldId id="287" r:id="rId69"/>
    <p:sldId id="374" r:id="rId70"/>
    <p:sldId id="288" r:id="rId71"/>
    <p:sldId id="289" r:id="rId72"/>
    <p:sldId id="290" r:id="rId73"/>
    <p:sldId id="291" r:id="rId74"/>
    <p:sldId id="378" r:id="rId75"/>
    <p:sldId id="436" r:id="rId76"/>
    <p:sldId id="380" r:id="rId77"/>
    <p:sldId id="381" r:id="rId78"/>
    <p:sldId id="382" r:id="rId79"/>
    <p:sldId id="383" r:id="rId80"/>
    <p:sldId id="384" r:id="rId81"/>
    <p:sldId id="385" r:id="rId82"/>
    <p:sldId id="292" r:id="rId83"/>
    <p:sldId id="293" r:id="rId84"/>
    <p:sldId id="294" r:id="rId85"/>
    <p:sldId id="295" r:id="rId86"/>
    <p:sldId id="296" r:id="rId87"/>
    <p:sldId id="386" r:id="rId88"/>
    <p:sldId id="297" r:id="rId89"/>
    <p:sldId id="298" r:id="rId90"/>
    <p:sldId id="299" r:id="rId91"/>
    <p:sldId id="300" r:id="rId92"/>
    <p:sldId id="301" r:id="rId93"/>
    <p:sldId id="302" r:id="rId94"/>
    <p:sldId id="388" r:id="rId95"/>
    <p:sldId id="303" r:id="rId96"/>
    <p:sldId id="304" r:id="rId97"/>
    <p:sldId id="305" r:id="rId98"/>
    <p:sldId id="306" r:id="rId99"/>
    <p:sldId id="389" r:id="rId100"/>
    <p:sldId id="390" r:id="rId101"/>
    <p:sldId id="307" r:id="rId102"/>
    <p:sldId id="308" r:id="rId103"/>
    <p:sldId id="391" r:id="rId104"/>
    <p:sldId id="309" r:id="rId105"/>
    <p:sldId id="310" r:id="rId106"/>
    <p:sldId id="392" r:id="rId107"/>
    <p:sldId id="393" r:id="rId108"/>
    <p:sldId id="311" r:id="rId109"/>
    <p:sldId id="312" r:id="rId110"/>
    <p:sldId id="394" r:id="rId111"/>
    <p:sldId id="313" r:id="rId112"/>
    <p:sldId id="314" r:id="rId113"/>
    <p:sldId id="315" r:id="rId114"/>
    <p:sldId id="316" r:id="rId115"/>
    <p:sldId id="317" r:id="rId116"/>
    <p:sldId id="318" r:id="rId117"/>
    <p:sldId id="319" r:id="rId118"/>
    <p:sldId id="320" r:id="rId119"/>
    <p:sldId id="321" r:id="rId120"/>
    <p:sldId id="395" r:id="rId121"/>
    <p:sldId id="322" r:id="rId122"/>
    <p:sldId id="396" r:id="rId123"/>
    <p:sldId id="397" r:id="rId124"/>
    <p:sldId id="398" r:id="rId125"/>
    <p:sldId id="323" r:id="rId126"/>
    <p:sldId id="324" r:id="rId127"/>
    <p:sldId id="399" r:id="rId128"/>
    <p:sldId id="325" r:id="rId129"/>
    <p:sldId id="326" r:id="rId130"/>
    <p:sldId id="327" r:id="rId131"/>
    <p:sldId id="400" r:id="rId132"/>
    <p:sldId id="401" r:id="rId133"/>
    <p:sldId id="437" r:id="rId134"/>
    <p:sldId id="402" r:id="rId135"/>
    <p:sldId id="328" r:id="rId136"/>
    <p:sldId id="329" r:id="rId137"/>
    <p:sldId id="404" r:id="rId138"/>
    <p:sldId id="330" r:id="rId139"/>
    <p:sldId id="331" r:id="rId140"/>
    <p:sldId id="332" r:id="rId141"/>
    <p:sldId id="405" r:id="rId142"/>
    <p:sldId id="406" r:id="rId143"/>
    <p:sldId id="407" r:id="rId144"/>
    <p:sldId id="333" r:id="rId145"/>
    <p:sldId id="408" r:id="rId146"/>
    <p:sldId id="409" r:id="rId147"/>
    <p:sldId id="334" r:id="rId148"/>
    <p:sldId id="335" r:id="rId149"/>
    <p:sldId id="410" r:id="rId150"/>
    <p:sldId id="336" r:id="rId151"/>
    <p:sldId id="337" r:id="rId152"/>
    <p:sldId id="338" r:id="rId153"/>
    <p:sldId id="339" r:id="rId154"/>
    <p:sldId id="340" r:id="rId155"/>
    <p:sldId id="341" r:id="rId156"/>
    <p:sldId id="342" r:id="rId157"/>
    <p:sldId id="411" r:id="rId158"/>
    <p:sldId id="343" r:id="rId159"/>
    <p:sldId id="412" r:id="rId160"/>
    <p:sldId id="413" r:id="rId161"/>
    <p:sldId id="344" r:id="rId162"/>
    <p:sldId id="414" r:id="rId163"/>
    <p:sldId id="345" r:id="rId164"/>
    <p:sldId id="346" r:id="rId165"/>
    <p:sldId id="347" r:id="rId166"/>
    <p:sldId id="348" r:id="rId167"/>
    <p:sldId id="349" r:id="rId168"/>
    <p:sldId id="350" r:id="rId169"/>
    <p:sldId id="351" r:id="rId170"/>
    <p:sldId id="352" r:id="rId171"/>
    <p:sldId id="353" r:id="rId172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03" autoAdjust="0"/>
    <p:restoredTop sz="94660"/>
  </p:normalViewPr>
  <p:slideViewPr>
    <p:cSldViewPr snapToGrid="0">
      <p:cViewPr varScale="1">
        <p:scale>
          <a:sx n="94" d="100"/>
          <a:sy n="94" d="100"/>
        </p:scale>
        <p:origin x="108" y="5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tableStyles" Target="tableStyles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viewProps" Target="view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theme" Target="theme/theme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1E654A-BF4A-429B-AD5E-CF5853D79F84}" type="datetimeFigureOut">
              <a:rPr lang="en-US" smtClean="0"/>
              <a:t>10/15/2016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636041-29CB-4B92-9EC3-31D6CF31F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081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AFF98-033A-4CF3-885F-5D750793F76E}" type="slidenum">
              <a:rPr lang="en-US" altLang="en-US" smtClean="0"/>
              <a:pPr/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86388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0" y="4664075"/>
            <a:ext cx="12200467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Consolas" panose="020B0609020204030204" pitchFamily="49" charset="0"/>
            </a:endParaRPr>
          </a:p>
        </p:txBody>
      </p: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-4233" y="4953000"/>
            <a:ext cx="12196233" cy="1911350"/>
            <a:chOff x="-3765" y="4832896"/>
            <a:chExt cx="9147765" cy="2032192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extLst/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latin typeface="Consolas" panose="020B0609020204030204" pitchFamily="49" charset="0"/>
                <a:cs typeface="+mn-cs"/>
              </a:endParaRPr>
            </a:p>
          </p:txBody>
        </p:sp>
        <p:sp>
          <p:nvSpPr>
            <p:cNvPr id="7" name="Freeform 20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/>
              <a:gdLst>
                <a:gd name="T0" fmla="*/ 0 w 5760"/>
                <a:gd name="T1" fmla="*/ 0 h 528"/>
                <a:gd name="T2" fmla="*/ 9108074 w 5760"/>
                <a:gd name="T3" fmla="*/ 0 h 528"/>
                <a:gd name="T4" fmla="*/ 9108074 w 5760"/>
                <a:gd name="T5" fmla="*/ 838869 h 528"/>
                <a:gd name="T6" fmla="*/ 75901 w 5760"/>
                <a:gd name="T7" fmla="*/ 0 h 5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60"/>
                <a:gd name="T13" fmla="*/ 0 h 528"/>
                <a:gd name="T14" fmla="*/ 5760 w 5760"/>
                <a:gd name="T15" fmla="*/ 528 h 5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en-US" sz="1800" dirty="0">
                <a:latin typeface="Calibri" panose="020F0502020204030204" pitchFamily="34" charset="0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extLst/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latin typeface="Consolas" panose="020B0609020204030204" pitchFamily="49" charset="0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914400" y="1752602"/>
            <a:ext cx="103632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914400" y="3611607"/>
            <a:ext cx="103632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2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  <a:extLst/>
          </a:lstStyle>
          <a:p>
            <a:fld id="{82B7C4F2-C9E4-4CAF-9183-127060CA593F}" type="datetime1">
              <a:rPr lang="en-US" smtClean="0"/>
              <a:t>10/15/2016</a:t>
            </a:fld>
            <a:endParaRPr lang="en-US"/>
          </a:p>
        </p:txBody>
      </p:sp>
      <p:sp>
        <p:nvSpPr>
          <p:cNvPr id="13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D7D8BCF-6EE9-44B1-B6A7-2022F3077CFD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8"/>
          <p:cNvSpPr>
            <a:spLocks noGrp="1"/>
          </p:cNvSpPr>
          <p:nvPr>
            <p:ph type="ftr" sz="quarter" idx="12"/>
          </p:nvPr>
        </p:nvSpPr>
        <p:spPr>
          <a:xfrm>
            <a:off x="3657600" y="6408739"/>
            <a:ext cx="5317067" cy="365125"/>
          </a:xfrm>
        </p:spPr>
        <p:txBody>
          <a:bodyPr/>
          <a:lstStyle>
            <a:lvl1pPr>
              <a:defRPr smtClean="0"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90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481330"/>
            <a:ext cx="10972800" cy="4386071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1F682FB-0E9F-499A-A814-C6BEAD47F1EA}" type="datetime1">
              <a:rPr lang="en-US" smtClean="0"/>
              <a:t>10/15/2016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7D8BCF-6EE9-44B1-B6A7-2022F3077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362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5351" y="274641"/>
            <a:ext cx="2369960" cy="5592761"/>
          </a:xfrm>
        </p:spPr>
        <p:txBody>
          <a:bodyPr vert="eaVert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432800" cy="5592760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AB6F0B1-D041-4AE2-82F9-2BEA5240A44E}" type="datetime1">
              <a:rPr lang="en-US" smtClean="0"/>
              <a:t>10/15/2016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7D8BCF-6EE9-44B1-B6A7-2022F3077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2125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000C927-87F5-4B85-9CD3-0D46D1101C05}" type="datetime1">
              <a:rPr lang="en-US" smtClean="0"/>
              <a:t>10/15/2016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>
          <a:xfrm>
            <a:off x="5283199" y="6408739"/>
            <a:ext cx="6246284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7D8BCF-6EE9-44B1-B6A7-2022F3077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175471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Font typeface="Wingdings" pitchFamily="2" charset="2"/>
              <a:buChar char="§"/>
              <a:defRPr/>
            </a:lvl2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fld id="{42B01B98-B044-4B6D-842B-1A203EE3F61B}" type="datetime1">
              <a:rPr lang="en-US" smtClean="0"/>
              <a:t>10/15/2016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86400" y="6408739"/>
            <a:ext cx="3488267" cy="365125"/>
          </a:xfrm>
        </p:spPr>
        <p:txBody>
          <a:bodyPr/>
          <a:lstStyle>
            <a:lvl1pPr>
              <a:defRPr smtClean="0"/>
            </a:lvl1pPr>
            <a:extLst/>
          </a:lstStyle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7D8BCF-6EE9-44B1-B6A7-2022F3077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635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3"/>
          <p:cNvSpPr/>
          <p:nvPr/>
        </p:nvSpPr>
        <p:spPr>
          <a:xfrm>
            <a:off x="4849284" y="3005138"/>
            <a:ext cx="243416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5" name="Chevron 4"/>
          <p:cNvSpPr/>
          <p:nvPr/>
        </p:nvSpPr>
        <p:spPr>
          <a:xfrm>
            <a:off x="4599518" y="3005138"/>
            <a:ext cx="24553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168" y="1059712"/>
            <a:ext cx="103632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30284" y="2931712"/>
            <a:ext cx="6096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fld id="{7536DD44-2B73-49C9-8A7E-E80576CD76DC}" type="datetime1">
              <a:rPr lang="en-US" smtClean="0"/>
              <a:t>10/15/2016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7D8BCF-6EE9-44B1-B6A7-2022F3077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969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fld id="{AFB53AD6-7F13-4838-8575-7C718C920765}" type="datetime1">
              <a:rPr lang="en-US" smtClean="0"/>
              <a:t>10/15/2016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7D8BCF-6EE9-44B1-B6A7-2022F3077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699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5410200"/>
            <a:ext cx="5386917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9" y="5410200"/>
            <a:ext cx="5389033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1444295"/>
            <a:ext cx="5386917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444295"/>
            <a:ext cx="5389033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fld id="{D677788E-3935-40B9-B931-55980F905B71}" type="datetime1">
              <a:rPr lang="en-US" smtClean="0"/>
              <a:t>10/15/2016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7D8BCF-6EE9-44B1-B6A7-2022F3077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213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fld id="{87778C49-DAFE-45C4-A13F-F396529CAA22}" type="datetime1">
              <a:rPr lang="en-US" smtClean="0"/>
              <a:t>10/15/2016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7D8BCF-6EE9-44B1-B6A7-2022F3077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3375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>
          <a:xfrm>
            <a:off x="5283199" y="6408739"/>
            <a:ext cx="6246284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7D8BCF-6EE9-44B1-B6A7-2022F3077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289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876800"/>
            <a:ext cx="9975701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892800" y="5355102"/>
            <a:ext cx="5299456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219200" y="274320"/>
            <a:ext cx="9973056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fld id="{7C341A8A-33EA-4B6C-9514-734C8BFC2101}" type="datetime1">
              <a:rPr lang="en-US" smtClean="0"/>
              <a:t>10/15/2016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7D8BCF-6EE9-44B1-B6A7-2022F3077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446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/>
        </p:nvSpPr>
        <p:spPr bwMode="auto">
          <a:xfrm>
            <a:off x="666751" y="5945188"/>
            <a:ext cx="6587067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Consolas" panose="020B0609020204030204" pitchFamily="49" charset="0"/>
              <a:cs typeface="+mn-cs"/>
            </a:endParaRPr>
          </a:p>
        </p:txBody>
      </p:sp>
      <p:sp>
        <p:nvSpPr>
          <p:cNvPr id="6" name="Freeform 18"/>
          <p:cNvSpPr>
            <a:spLocks/>
          </p:cNvSpPr>
          <p:nvPr/>
        </p:nvSpPr>
        <p:spPr bwMode="auto">
          <a:xfrm>
            <a:off x="647700" y="5938838"/>
            <a:ext cx="4921251" cy="933450"/>
          </a:xfrm>
          <a:custGeom>
            <a:avLst/>
            <a:gdLst>
              <a:gd name="T0" fmla="*/ 0 w 5591"/>
              <a:gd name="T1" fmla="*/ 0 h 588"/>
              <a:gd name="T2" fmla="*/ 3802505 w 5591"/>
              <a:gd name="T3" fmla="*/ 0 h 588"/>
              <a:gd name="T4" fmla="*/ 3802505 w 5591"/>
              <a:gd name="T5" fmla="*/ 838200 h 588"/>
              <a:gd name="T6" fmla="*/ 31688 w 5591"/>
              <a:gd name="T7" fmla="*/ 0 h 588"/>
              <a:gd name="T8" fmla="*/ 0 60000 65536"/>
              <a:gd name="T9" fmla="*/ 0 60000 65536"/>
              <a:gd name="T10" fmla="*/ 0 60000 65536"/>
              <a:gd name="T11" fmla="*/ 0 60000 65536"/>
              <a:gd name="T12" fmla="*/ 0 w 5591"/>
              <a:gd name="T13" fmla="*/ 0 h 588"/>
              <a:gd name="T14" fmla="*/ 5591 w 5591"/>
              <a:gd name="T15" fmla="*/ 588 h 5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 sz="1800" dirty="0">
              <a:latin typeface="Calibri" panose="020F0502020204030204" pitchFamily="34" charset="0"/>
            </a:endParaRPr>
          </a:p>
        </p:txBody>
      </p:sp>
      <p:sp>
        <p:nvSpPr>
          <p:cNvPr id="7" name="Right Triangle 6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4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Consolas" panose="020B0609020204030204" pitchFamily="49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-12316" y="5787739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8"/>
          <p:cNvSpPr/>
          <p:nvPr/>
        </p:nvSpPr>
        <p:spPr>
          <a:xfrm>
            <a:off x="11552768" y="4987925"/>
            <a:ext cx="243417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11303001" y="4987925"/>
            <a:ext cx="243417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1643" y="5443402"/>
            <a:ext cx="95504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4800" y="189968"/>
            <a:ext cx="115824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865122"/>
            <a:ext cx="10767243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  <a:extLst/>
          </a:lstStyle>
          <a:p>
            <a:fld id="{402AA8A0-C7FC-441C-98F1-627E74577EC3}" type="datetime1">
              <a:rPr lang="en-US" smtClean="0"/>
              <a:t>10/15/2016</a:t>
            </a:fld>
            <a:endParaRPr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39884" y="6408739"/>
            <a:ext cx="3134783" cy="365125"/>
          </a:xfrm>
        </p:spPr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  <a:extLst/>
          </a:lstStyle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7D8BCF-6EE9-44B1-B6A7-2022F3077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607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666751" y="5945188"/>
            <a:ext cx="6587067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Consolas" panose="020B0609020204030204" pitchFamily="49" charset="0"/>
              <a:cs typeface="+mn-cs"/>
            </a:endParaRPr>
          </a:p>
        </p:txBody>
      </p:sp>
      <p:sp>
        <p:nvSpPr>
          <p:cNvPr id="1027" name="Freeform 11"/>
          <p:cNvSpPr>
            <a:spLocks/>
          </p:cNvSpPr>
          <p:nvPr/>
        </p:nvSpPr>
        <p:spPr bwMode="auto">
          <a:xfrm>
            <a:off x="647700" y="5938838"/>
            <a:ext cx="4921251" cy="933450"/>
          </a:xfrm>
          <a:custGeom>
            <a:avLst/>
            <a:gdLst>
              <a:gd name="T0" fmla="*/ 0 w 5591"/>
              <a:gd name="T1" fmla="*/ 0 h 588"/>
              <a:gd name="T2" fmla="*/ 3802505 w 5591"/>
              <a:gd name="T3" fmla="*/ 0 h 588"/>
              <a:gd name="T4" fmla="*/ 3802505 w 5591"/>
              <a:gd name="T5" fmla="*/ 838200 h 588"/>
              <a:gd name="T6" fmla="*/ 31688 w 5591"/>
              <a:gd name="T7" fmla="*/ 0 h 588"/>
              <a:gd name="T8" fmla="*/ 0 60000 65536"/>
              <a:gd name="T9" fmla="*/ 0 60000 65536"/>
              <a:gd name="T10" fmla="*/ 0 60000 65536"/>
              <a:gd name="T11" fmla="*/ 0 60000 65536"/>
              <a:gd name="T12" fmla="*/ 0 w 5591"/>
              <a:gd name="T13" fmla="*/ 0 h 588"/>
              <a:gd name="T14" fmla="*/ 5591 w 5591"/>
              <a:gd name="T15" fmla="*/ 588 h 5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 sz="1800" dirty="0">
              <a:latin typeface="Calibri" panose="020F0502020204030204" pitchFamily="34" charset="0"/>
            </a:endParaRPr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14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Consolas" panose="020B0609020204030204" pitchFamily="49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-12316" y="5787739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33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609600" y="1481138"/>
            <a:ext cx="109728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text styles</a:t>
            </a:r>
          </a:p>
          <a:p>
            <a:pPr lvl="1"/>
            <a:r>
              <a:rPr lang="en-US" altLang="en-US" dirty="0" smtClean="0"/>
              <a:t>Second level</a:t>
            </a:r>
          </a:p>
          <a:p>
            <a:pPr lvl="2"/>
            <a:r>
              <a:rPr lang="en-US" altLang="en-US" dirty="0" smtClean="0"/>
              <a:t>Third level</a:t>
            </a:r>
          </a:p>
          <a:p>
            <a:pPr lvl="3"/>
            <a:r>
              <a:rPr lang="en-US" altLang="en-US" dirty="0" smtClean="0"/>
              <a:t>Fourth level</a:t>
            </a:r>
          </a:p>
          <a:p>
            <a:pPr lvl="4"/>
            <a:r>
              <a:rPr lang="en-US" altLang="en-US" dirty="0" smtClean="0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8970433" y="6408739"/>
            <a:ext cx="2559051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smtClean="0">
                <a:solidFill>
                  <a:schemeClr val="tx1"/>
                </a:solidFill>
                <a:latin typeface="Consolas" panose="020B0609020204030204" pitchFamily="49" charset="0"/>
                <a:cs typeface="+mn-cs"/>
              </a:defRPr>
            </a:lvl1pPr>
            <a:extLst/>
          </a:lstStyle>
          <a:p>
            <a:fld id="{8000C927-87F5-4B85-9CD3-0D46D1101C05}" type="datetime1">
              <a:rPr lang="en-US" smtClean="0"/>
              <a:pPr/>
              <a:t>10/15/2016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5283200" y="6408739"/>
            <a:ext cx="3691467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smtClean="0">
                <a:solidFill>
                  <a:schemeClr val="tx1"/>
                </a:solidFill>
                <a:latin typeface="Consolas" panose="020B0609020204030204" pitchFamily="49" charset="0"/>
                <a:cs typeface="+mn-cs"/>
              </a:defRPr>
            </a:lvl1pPr>
            <a:extLst/>
          </a:lstStyle>
          <a:p>
            <a:r>
              <a:rPr lang="en-US" dirty="0" smtClean="0"/>
              <a:t>©1992-2017 by Pearson Education, Inc. All Rights Reserved.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1529484" y="6408739"/>
            <a:ext cx="488949" cy="365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Consolas" panose="020B0609020204030204" pitchFamily="49" charset="0"/>
              </a:defRPr>
            </a:lvl1pPr>
          </a:lstStyle>
          <a:p>
            <a:fld id="{4D7D8BCF-6EE9-44B1-B6A7-2022F3077C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799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Consolas" panose="020B0609020204030204" pitchFamily="49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9pPr>
      <a:extLst/>
    </p:titleStyle>
    <p:bodyStyle>
      <a:lvl1pPr marL="365125" indent="-255588" algn="l" rtl="0" eaLnBrk="1" fontAlgn="base" hangingPunct="1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anose="05040102010807070707" pitchFamily="18" charset="2"/>
        <a:buChar char=""/>
        <a:defRPr sz="2700" kern="1200">
          <a:solidFill>
            <a:schemeClr val="tx1"/>
          </a:solidFill>
          <a:latin typeface="Consolas" panose="020B0609020204030204" pitchFamily="49" charset="0"/>
          <a:ea typeface="+mn-ea"/>
          <a:cs typeface="+mn-cs"/>
        </a:defRPr>
      </a:lvl1pPr>
      <a:lvl2pPr marL="620713" indent="-228600" algn="l" rtl="0" eaLnBrk="1" fontAlgn="base" hangingPunct="1">
        <a:spcBef>
          <a:spcPts val="325"/>
        </a:spcBef>
        <a:spcAft>
          <a:spcPct val="0"/>
        </a:spcAft>
        <a:buClr>
          <a:schemeClr val="accent1"/>
        </a:buClr>
        <a:buFont typeface="Verdana" panose="020B0604030504040204" pitchFamily="34" charset="0"/>
        <a:buChar char="◦"/>
        <a:defRPr sz="2300" kern="1200">
          <a:solidFill>
            <a:schemeClr val="tx1"/>
          </a:solidFill>
          <a:latin typeface="Consolas" panose="020B0609020204030204" pitchFamily="49" charset="0"/>
          <a:ea typeface="+mn-ea"/>
          <a:cs typeface="+mn-cs"/>
        </a:defRPr>
      </a:lvl2pPr>
      <a:lvl3pPr marL="858838" indent="-228600" algn="l" rtl="0" eaLnBrk="1" fontAlgn="base" hangingPunct="1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anose="05020102010507070707" pitchFamily="18" charset="2"/>
        <a:buChar char=""/>
        <a:defRPr sz="2100" kern="1200">
          <a:solidFill>
            <a:schemeClr val="tx1"/>
          </a:solidFill>
          <a:latin typeface="Consolas" panose="020B0609020204030204" pitchFamily="49" charset="0"/>
          <a:ea typeface="+mn-ea"/>
          <a:cs typeface="+mn-cs"/>
        </a:defRPr>
      </a:lvl3pPr>
      <a:lvl4pPr marL="1143000" indent="-228600" algn="l" rtl="0" eaLnBrk="1" fontAlgn="base" hangingPunct="1">
        <a:spcBef>
          <a:spcPts val="350"/>
        </a:spcBef>
        <a:spcAft>
          <a:spcPct val="0"/>
        </a:spcAft>
        <a:buClr>
          <a:schemeClr val="accent2"/>
        </a:buClr>
        <a:defRPr sz="1900" kern="1200">
          <a:solidFill>
            <a:schemeClr val="tx1"/>
          </a:solidFill>
          <a:latin typeface="Consolas" panose="020B0609020204030204" pitchFamily="49" charset="0"/>
          <a:ea typeface="+mn-ea"/>
          <a:cs typeface="+mn-cs"/>
        </a:defRPr>
      </a:lvl4pPr>
      <a:lvl5pPr marL="1143000" indent="-228600" algn="l" rtl="0" eaLnBrk="1" fontAlgn="base" hangingPunct="1">
        <a:spcBef>
          <a:spcPts val="350"/>
        </a:spcBef>
        <a:spcAft>
          <a:spcPct val="0"/>
        </a:spcAft>
        <a:buClr>
          <a:schemeClr val="accent2"/>
        </a:buClr>
        <a:defRPr sz="1900" kern="1200">
          <a:solidFill>
            <a:schemeClr val="tx1"/>
          </a:solidFill>
          <a:latin typeface="Consolas" panose="020B0609020204030204" pitchFamily="49" charset="0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3380E6"/>
                </a:solidFill>
                <a:latin typeface="Goudy Sans Medium"/>
              </a:rPr>
              <a:t>Classes: A Deeper Look</a:t>
            </a:r>
          </a:p>
        </p:txBody>
      </p:sp>
      <p:sp>
        <p:nvSpPr>
          <p:cNvPr id="10243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R="0"/>
            <a:r>
              <a:rPr lang="en-US" altLang="en-US" smtClean="0"/>
              <a:t>Based on Chapter </a:t>
            </a:r>
            <a:r>
              <a:rPr lang="en-US" altLang="en-US" dirty="0" smtClean="0"/>
              <a:t>9 of C++ How to Program, 10/e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©1992-2017 by Pearson Education,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65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rgbClr val="24B5A1"/>
                </a:solidFill>
                <a:latin typeface="Arial"/>
              </a:rPr>
              <a:t>9.2.1  </a:t>
            </a:r>
            <a:r>
              <a:rPr lang="en-US" smtClean="0">
                <a:solidFill>
                  <a:srgbClr val="3380E6"/>
                </a:solidFill>
                <a:latin typeface="Arial"/>
              </a:rPr>
              <a:t>Interface of a Class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mbria" panose="02040503050406030204" pitchFamily="18" charset="0"/>
              </a:rPr>
              <a:t>Interfaces define and standardize the ways in which things such as people and systems interact with one </a:t>
            </a:r>
            <a:r>
              <a:rPr lang="en-US" dirty="0" smtClean="0">
                <a:latin typeface="Cambria" panose="02040503050406030204" pitchFamily="18" charset="0"/>
              </a:rPr>
              <a:t>another</a:t>
            </a:r>
          </a:p>
          <a:p>
            <a:pPr lvl="1"/>
            <a:r>
              <a:rPr lang="en-US" dirty="0" smtClean="0">
                <a:latin typeface="Cambria" panose="02040503050406030204" pitchFamily="18" charset="0"/>
              </a:rPr>
              <a:t>A </a:t>
            </a:r>
            <a:r>
              <a:rPr lang="en-US" dirty="0">
                <a:latin typeface="Cambria" panose="02040503050406030204" pitchFamily="18" charset="0"/>
              </a:rPr>
              <a:t>radio’s </a:t>
            </a:r>
            <a:r>
              <a:rPr lang="en-US" dirty="0" smtClean="0">
                <a:latin typeface="Cambria" panose="02040503050406030204" pitchFamily="18" charset="0"/>
              </a:rPr>
              <a:t>controls </a:t>
            </a:r>
            <a:r>
              <a:rPr lang="en-US" dirty="0">
                <a:latin typeface="Cambria" panose="02040503050406030204" pitchFamily="18" charset="0"/>
              </a:rPr>
              <a:t>serve as an interface between the radio’s users and its internal components. </a:t>
            </a:r>
            <a:endParaRPr lang="en-US" dirty="0" smtClean="0">
              <a:latin typeface="Cambria" panose="02040503050406030204" pitchFamily="18" charset="0"/>
            </a:endParaRPr>
          </a:p>
          <a:p>
            <a:pPr lvl="1"/>
            <a:r>
              <a:rPr lang="en-US" dirty="0" smtClean="0">
                <a:latin typeface="Cambria" panose="02040503050406030204" pitchFamily="18" charset="0"/>
              </a:rPr>
              <a:t>The </a:t>
            </a:r>
            <a:r>
              <a:rPr lang="en-US" dirty="0">
                <a:latin typeface="Cambria" panose="02040503050406030204" pitchFamily="18" charset="0"/>
              </a:rPr>
              <a:t>controls allow users to perform a limited set of operations (such as changing the station, adjusting the volume, and choosing between AM and FM </a:t>
            </a:r>
            <a:r>
              <a:rPr lang="en-US" dirty="0" smtClean="0">
                <a:latin typeface="Cambria" panose="02040503050406030204" pitchFamily="18" charset="0"/>
              </a:rPr>
              <a:t>stations)</a:t>
            </a:r>
          </a:p>
          <a:p>
            <a:pPr lvl="1"/>
            <a:r>
              <a:rPr lang="en-US" dirty="0" smtClean="0">
                <a:latin typeface="Cambria" panose="02040503050406030204" pitchFamily="18" charset="0"/>
              </a:rPr>
              <a:t>Various </a:t>
            </a:r>
            <a:r>
              <a:rPr lang="en-US" dirty="0">
                <a:latin typeface="Cambria" panose="02040503050406030204" pitchFamily="18" charset="0"/>
              </a:rPr>
              <a:t>radios may implement these operations differently—some provide push buttons, some provide dials and some support voice </a:t>
            </a:r>
            <a:r>
              <a:rPr lang="en-US" dirty="0" smtClean="0">
                <a:latin typeface="Cambria" panose="02040503050406030204" pitchFamily="18" charset="0"/>
              </a:rPr>
              <a:t>commands </a:t>
            </a:r>
          </a:p>
          <a:p>
            <a:pPr lvl="1"/>
            <a:r>
              <a:rPr lang="en-US" dirty="0" smtClean="0">
                <a:latin typeface="Cambria" panose="02040503050406030204" pitchFamily="18" charset="0"/>
              </a:rPr>
              <a:t>The </a:t>
            </a:r>
            <a:r>
              <a:rPr lang="en-US" dirty="0">
                <a:latin typeface="Cambria" panose="02040503050406030204" pitchFamily="18" charset="0"/>
              </a:rPr>
              <a:t>interface specifies what operations a radio permits users to perform but does not specify how the operations are implemented inside the radio.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38637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9.11</a:t>
            </a:r>
            <a:r>
              <a:rPr lang="en-US" dirty="0" smtClean="0">
                <a:solidFill>
                  <a:srgbClr val="24B5A1"/>
                </a:solidFill>
                <a:latin typeface="Arial"/>
              </a:rPr>
              <a:t>  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Objects and 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Member Functions</a:t>
            </a:r>
            <a:endParaRPr lang="en-US" dirty="0" smtClean="0">
              <a:solidFill>
                <a:srgbClr val="3380E6"/>
              </a:solidFill>
              <a:latin typeface="Arial"/>
            </a:endParaRPr>
          </a:p>
        </p:txBody>
      </p:sp>
      <p:sp>
        <p:nvSpPr>
          <p:cNvPr id="10137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Some objects need to be modifiable and some do not.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You may use keyword 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const</a:t>
            </a: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to specify that an object </a:t>
            </a:r>
            <a:r>
              <a:rPr lang="en-US" sz="2500" i="1" dirty="0">
                <a:solidFill>
                  <a:srgbClr val="000000"/>
                </a:solidFill>
                <a:latin typeface="Cambria" panose="02040503050406030204" pitchFamily="18" charset="0"/>
              </a:rPr>
              <a:t>is not</a:t>
            </a: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modifiable and that any attempt to modify the object should result in a compilation error.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The statement</a:t>
            </a:r>
          </a:p>
          <a:p>
            <a:pPr marL="603250" lvl="2" indent="0">
              <a:lnSpc>
                <a:spcPct val="90000"/>
              </a:lnSpc>
              <a:buNone/>
              <a:defRPr/>
            </a:pPr>
            <a:r>
              <a:rPr 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Time noon( </a:t>
            </a:r>
            <a:r>
              <a:rPr lang="en-US" sz="1900" dirty="0">
                <a:solidFill>
                  <a:srgbClr val="00B0F0"/>
                </a:solidFill>
                <a:latin typeface="Consolas" panose="020B0609020204030204" pitchFamily="49" charset="0"/>
              </a:rPr>
              <a:t>12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900" dirty="0">
                <a:solidFill>
                  <a:srgbClr val="00B0F0"/>
                </a:solidFill>
                <a:latin typeface="Consolas" panose="020B0609020204030204" pitchFamily="49" charset="0"/>
              </a:rPr>
              <a:t>0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900" dirty="0">
                <a:solidFill>
                  <a:srgbClr val="00B0F0"/>
                </a:solidFill>
                <a:latin typeface="Consolas" panose="020B0609020204030204" pitchFamily="49" charset="0"/>
              </a:rPr>
              <a:t>0</a:t>
            </a:r>
            <a:r>
              <a:rPr 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);</a:t>
            </a:r>
          </a:p>
          <a:p>
            <a:pPr marL="109537" indent="0">
              <a:lnSpc>
                <a:spcPct val="90000"/>
              </a:lnSpc>
              <a:buNone/>
              <a:defRPr/>
            </a:pP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declares a 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const</a:t>
            </a: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object 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noon</a:t>
            </a: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of class 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Time</a:t>
            </a: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and initializes it to 12 noon. It’s possible to instantiate 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const</a:t>
            </a: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and non-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const</a:t>
            </a: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objects of the same class.</a:t>
            </a:r>
          </a:p>
        </p:txBody>
      </p:sp>
      <p:sp>
        <p:nvSpPr>
          <p:cNvPr id="96260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38209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5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1050"/>
            <a:ext cx="12192000" cy="275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92010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5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3050"/>
            <a:ext cx="12192000" cy="37703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03504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9.10  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Objects and 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Member </a:t>
            </a:r>
            <a:r>
              <a:rPr lang="en-US" dirty="0" smtClean="0">
                <a:solidFill>
                  <a:srgbClr val="3380E6"/>
                </a:solidFill>
                <a:latin typeface="Arial"/>
              </a:rPr>
              <a:t>Functions (cont.)</a:t>
            </a:r>
          </a:p>
        </p:txBody>
      </p:sp>
      <p:sp>
        <p:nvSpPr>
          <p:cNvPr id="98307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3600" dirty="0">
                <a:solidFill>
                  <a:srgbClr val="000000"/>
                </a:solidFill>
                <a:latin typeface="Cambria" panose="02040503050406030204" pitchFamily="18" charset="0"/>
              </a:rPr>
              <a:t>C++ </a:t>
            </a:r>
            <a:r>
              <a:rPr lang="en-US" altLang="en-US" sz="3600" i="1" dirty="0">
                <a:solidFill>
                  <a:srgbClr val="000000"/>
                </a:solidFill>
                <a:latin typeface="Cambria" panose="02040503050406030204" pitchFamily="18" charset="0"/>
              </a:rPr>
              <a:t>disallows member function calls for </a:t>
            </a:r>
            <a:r>
              <a:rPr lang="en-US" altLang="en-US" sz="3600" i="1" dirty="0" err="1">
                <a:solidFill>
                  <a:srgbClr val="000000"/>
                </a:solidFill>
              </a:rPr>
              <a:t>const</a:t>
            </a:r>
            <a:r>
              <a:rPr lang="en-US" altLang="en-US" sz="3600" i="1" dirty="0">
                <a:solidFill>
                  <a:srgbClr val="000000"/>
                </a:solidFill>
                <a:latin typeface="Cambria" panose="02040503050406030204" pitchFamily="18" charset="0"/>
              </a:rPr>
              <a:t> objects unless the member functions themselves are also declared </a:t>
            </a:r>
            <a:r>
              <a:rPr lang="en-US" altLang="en-US" sz="3600" i="1" dirty="0">
                <a:solidFill>
                  <a:srgbClr val="000000"/>
                </a:solidFill>
              </a:rPr>
              <a:t>const</a:t>
            </a:r>
            <a:r>
              <a:rPr lang="en-US" altLang="en-US" sz="36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3600" dirty="0">
                <a:solidFill>
                  <a:srgbClr val="000000"/>
                </a:solidFill>
                <a:latin typeface="Cambria" panose="02040503050406030204" pitchFamily="18" charset="0"/>
              </a:rPr>
              <a:t>This is true even for </a:t>
            </a:r>
            <a:r>
              <a:rPr lang="en-US" altLang="en-US" sz="3600" i="1" dirty="0">
                <a:solidFill>
                  <a:srgbClr val="000000"/>
                </a:solidFill>
                <a:latin typeface="Cambria" panose="02040503050406030204" pitchFamily="18" charset="0"/>
              </a:rPr>
              <a:t>get</a:t>
            </a:r>
            <a:r>
              <a:rPr lang="en-US" altLang="en-US" sz="3600" dirty="0">
                <a:solidFill>
                  <a:srgbClr val="000000"/>
                </a:solidFill>
                <a:latin typeface="Cambria" panose="02040503050406030204" pitchFamily="18" charset="0"/>
              </a:rPr>
              <a:t> member functions that do </a:t>
            </a:r>
            <a:r>
              <a:rPr lang="en-US" altLang="en-US" sz="3600" i="1" dirty="0">
                <a:solidFill>
                  <a:srgbClr val="000000"/>
                </a:solidFill>
                <a:latin typeface="Cambria" panose="02040503050406030204" pitchFamily="18" charset="0"/>
              </a:rPr>
              <a:t>not</a:t>
            </a:r>
            <a:r>
              <a:rPr lang="en-US" altLang="en-US" sz="3600" dirty="0">
                <a:solidFill>
                  <a:srgbClr val="000000"/>
                </a:solidFill>
                <a:latin typeface="Cambria" panose="02040503050406030204" pitchFamily="18" charset="0"/>
              </a:rPr>
              <a:t> modify the object.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3600" i="1" dirty="0">
                <a:solidFill>
                  <a:srgbClr val="000000"/>
                </a:solidFill>
                <a:latin typeface="Cambria" panose="02040503050406030204" pitchFamily="18" charset="0"/>
              </a:rPr>
              <a:t>This is also a key reason that we’ve declared as </a:t>
            </a:r>
            <a:r>
              <a:rPr lang="en-US" altLang="en-US" sz="3600" i="1" dirty="0" err="1">
                <a:solidFill>
                  <a:srgbClr val="000000"/>
                </a:solidFill>
              </a:rPr>
              <a:t>const</a:t>
            </a:r>
            <a:r>
              <a:rPr lang="en-US" altLang="en-US" sz="3600" i="1" dirty="0">
                <a:solidFill>
                  <a:srgbClr val="000000"/>
                </a:solidFill>
                <a:latin typeface="Cambria" panose="02040503050406030204" pitchFamily="18" charset="0"/>
              </a:rPr>
              <a:t> all member-functions that do not modify the objects on which they’re called. </a:t>
            </a:r>
          </a:p>
        </p:txBody>
      </p:sp>
      <p:sp>
        <p:nvSpPr>
          <p:cNvPr id="96260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10146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5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5938"/>
            <a:ext cx="12192000" cy="32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56854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5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6125"/>
            <a:ext cx="12192000" cy="28241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02963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9.11</a:t>
            </a:r>
            <a:r>
              <a:rPr lang="en-US" dirty="0" smtClean="0">
                <a:solidFill>
                  <a:srgbClr val="24B5A1"/>
                </a:solidFill>
                <a:latin typeface="Arial"/>
              </a:rPr>
              <a:t>  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Objects and 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Member </a:t>
            </a:r>
            <a:r>
              <a:rPr lang="en-US" dirty="0" smtClean="0">
                <a:solidFill>
                  <a:srgbClr val="3380E6"/>
                </a:solidFill>
                <a:latin typeface="Arial"/>
              </a:rPr>
              <a:t>Functions (cont.)</a:t>
            </a:r>
          </a:p>
        </p:txBody>
      </p:sp>
      <p:sp>
        <p:nvSpPr>
          <p:cNvPr id="10240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A constructor </a:t>
            </a:r>
            <a:r>
              <a:rPr lang="en-US" altLang="en-US" sz="2400" i="1" dirty="0">
                <a:solidFill>
                  <a:srgbClr val="000000"/>
                </a:solidFill>
                <a:latin typeface="Cambria" panose="02040503050406030204" pitchFamily="18" charset="0"/>
              </a:rPr>
              <a:t>must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be allowed to modify an object so that the object can be initialized properly.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A destructor must be able to perform its termination housekeeping chores before an object’s memory is reclaimed by the system.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Attempting to declare a constructor or destructor </a:t>
            </a:r>
            <a:r>
              <a:rPr lang="en-US" alt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const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is a compilation error.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The “</a:t>
            </a:r>
            <a:r>
              <a:rPr lang="en-US" alt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const</a:t>
            </a:r>
            <a:r>
              <a:rPr lang="en-US" altLang="en-US" sz="2400" dirty="0" err="1">
                <a:solidFill>
                  <a:srgbClr val="000000"/>
                </a:solidFill>
                <a:latin typeface="Cambria" panose="02040503050406030204" pitchFamily="18" charset="0"/>
              </a:rPr>
              <a:t>ness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” of a </a:t>
            </a:r>
            <a:r>
              <a:rPr lang="en-US" alt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const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object is enforced from the time the constructor </a:t>
            </a:r>
            <a:r>
              <a:rPr lang="en-US" altLang="en-US" sz="2400" i="1" dirty="0">
                <a:solidFill>
                  <a:srgbClr val="000000"/>
                </a:solidFill>
                <a:latin typeface="Cambria" panose="02040503050406030204" pitchFamily="18" charset="0"/>
              </a:rPr>
              <a:t>completes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initialization of the object until that object’s destructor is called.</a:t>
            </a:r>
          </a:p>
        </p:txBody>
      </p:sp>
      <p:sp>
        <p:nvSpPr>
          <p:cNvPr id="96260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98416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9.11</a:t>
            </a:r>
            <a:r>
              <a:rPr lang="en-US" dirty="0" smtClean="0">
                <a:solidFill>
                  <a:srgbClr val="24B5A1"/>
                </a:solidFill>
                <a:latin typeface="Arial"/>
              </a:rPr>
              <a:t>  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Objects and 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Member </a:t>
            </a:r>
            <a:r>
              <a:rPr lang="en-US" dirty="0" smtClean="0">
                <a:solidFill>
                  <a:srgbClr val="3380E6"/>
                </a:solidFill>
                <a:latin typeface="Arial"/>
              </a:rPr>
              <a:t>Functions (cont.)</a:t>
            </a:r>
          </a:p>
        </p:txBody>
      </p:sp>
      <p:sp>
        <p:nvSpPr>
          <p:cNvPr id="10137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9537" indent="0">
              <a:lnSpc>
                <a:spcPct val="90000"/>
              </a:lnSpc>
              <a:buNone/>
              <a:defRPr/>
            </a:pPr>
            <a:r>
              <a:rPr lang="en-US" sz="2400" b="1" i="1" dirty="0">
                <a:solidFill>
                  <a:srgbClr val="000000"/>
                </a:solidFill>
                <a:latin typeface="Cambria" panose="02040503050406030204" pitchFamily="18" charset="0"/>
              </a:rPr>
              <a:t>Using </a:t>
            </a:r>
            <a:r>
              <a:rPr lang="en-US" sz="2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const</a:t>
            </a:r>
            <a:r>
              <a:rPr lang="en-US" sz="2400" b="1" i="1" dirty="0">
                <a:solidFill>
                  <a:srgbClr val="000000"/>
                </a:solidFill>
                <a:latin typeface="Cambria" panose="02040503050406030204" pitchFamily="18" charset="0"/>
              </a:rPr>
              <a:t> and Non-</a:t>
            </a:r>
            <a:r>
              <a:rPr lang="en-US" sz="2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const</a:t>
            </a:r>
            <a:r>
              <a:rPr lang="en-US" sz="2400" b="1" i="1" dirty="0">
                <a:solidFill>
                  <a:srgbClr val="000000"/>
                </a:solidFill>
                <a:latin typeface="Cambria" panose="02040503050406030204" pitchFamily="18" charset="0"/>
              </a:rPr>
              <a:t> Member Functions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The program of Fig. 9.16 uses class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Time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from Figs. 9.4–9.5, but removes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from function </a:t>
            </a:r>
            <a:r>
              <a:rPr lang="en-US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toStandardString</a:t>
            </a:r>
            <a:r>
              <a:rPr lang="en-US" sz="2400" dirty="0" err="1" smtClean="0">
                <a:solidFill>
                  <a:srgbClr val="000000"/>
                </a:solidFill>
                <a:latin typeface="Cambria" panose="02040503050406030204" pitchFamily="18" charset="0"/>
              </a:rPr>
              <a:t>’s</a:t>
            </a:r>
            <a:r>
              <a:rPr lang="en-US" sz="24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prototype and definition so that we can show a compilation error. </a:t>
            </a:r>
          </a:p>
        </p:txBody>
      </p:sp>
      <p:sp>
        <p:nvSpPr>
          <p:cNvPr id="96260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12047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5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"/>
            <a:ext cx="12192000" cy="65135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20506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5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0125"/>
            <a:ext cx="12192000" cy="48577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426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24B5A1"/>
                </a:solidFill>
                <a:latin typeface="Arial"/>
              </a:rPr>
              <a:t>9.2.1  </a:t>
            </a:r>
            <a:r>
              <a:rPr lang="en-US" dirty="0" smtClean="0">
                <a:solidFill>
                  <a:srgbClr val="3380E6"/>
                </a:solidFill>
                <a:latin typeface="Arial"/>
              </a:rPr>
              <a:t>Interface of a Class (cont.)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Cambria" panose="02040503050406030204" pitchFamily="18" charset="0"/>
              </a:rPr>
              <a:t>Interface </a:t>
            </a:r>
            <a:r>
              <a:rPr lang="en-US" dirty="0">
                <a:latin typeface="Cambria" panose="02040503050406030204" pitchFamily="18" charset="0"/>
              </a:rPr>
              <a:t>of a class describes what services a class’s clients can use and how to request those services, but not how the class carries out the </a:t>
            </a:r>
            <a:r>
              <a:rPr lang="en-US" dirty="0" smtClean="0">
                <a:latin typeface="Cambria" panose="02040503050406030204" pitchFamily="18" charset="0"/>
              </a:rPr>
              <a:t>services</a:t>
            </a:r>
          </a:p>
          <a:p>
            <a:r>
              <a:rPr lang="en-US" dirty="0" smtClean="0">
                <a:latin typeface="Cambria" panose="02040503050406030204" pitchFamily="18" charset="0"/>
              </a:rPr>
              <a:t>A </a:t>
            </a:r>
            <a:r>
              <a:rPr lang="en-US" dirty="0">
                <a:latin typeface="Cambria" panose="02040503050406030204" pitchFamily="18" charset="0"/>
              </a:rPr>
              <a:t>class’s public interface consists of the class’s public member functions (also known as the class’s public </a:t>
            </a:r>
            <a:r>
              <a:rPr lang="en-US" dirty="0" smtClean="0">
                <a:latin typeface="Cambria" panose="02040503050406030204" pitchFamily="18" charset="0"/>
              </a:rPr>
              <a:t>services)</a:t>
            </a:r>
          </a:p>
          <a:p>
            <a:r>
              <a:rPr lang="en-US" dirty="0" smtClean="0">
                <a:latin typeface="Cambria" panose="02040503050406030204" pitchFamily="18" charset="0"/>
              </a:rPr>
              <a:t>You </a:t>
            </a:r>
            <a:r>
              <a:rPr lang="en-US" dirty="0">
                <a:latin typeface="Cambria" panose="02040503050406030204" pitchFamily="18" charset="0"/>
              </a:rPr>
              <a:t>can specify a class’s interface by writing a class definition that lists only the class’s member-function prototypes and the class’s data </a:t>
            </a:r>
            <a:r>
              <a:rPr lang="en-US" dirty="0" smtClean="0">
                <a:latin typeface="Cambria" panose="02040503050406030204" pitchFamily="18" charset="0"/>
              </a:rPr>
              <a:t>members</a:t>
            </a: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55543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9.12</a:t>
            </a:r>
            <a:r>
              <a:rPr lang="en-US" dirty="0" smtClean="0">
                <a:solidFill>
                  <a:srgbClr val="24B5A1"/>
                </a:solidFill>
                <a:latin typeface="Arial"/>
              </a:rPr>
              <a:t>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Composition: Objects as Members of Classes</a:t>
            </a:r>
            <a:endParaRPr lang="en-US" dirty="0" smtClean="0">
              <a:solidFill>
                <a:srgbClr val="3380E6"/>
              </a:solidFill>
              <a:latin typeface="Arial"/>
            </a:endParaRPr>
          </a:p>
        </p:txBody>
      </p:sp>
      <p:sp>
        <p:nvSpPr>
          <p:cNvPr id="10649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An </a:t>
            </a:r>
            <a:r>
              <a:rPr lang="en-US" altLang="en-US" sz="2500" dirty="0" err="1">
                <a:solidFill>
                  <a:srgbClr val="000000"/>
                </a:solidFill>
                <a:latin typeface="Consolas" panose="020B0609020204030204" pitchFamily="49" charset="0"/>
              </a:rPr>
              <a:t>AlarmClock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object needs to know when it’s supposed to sound its alarm, so why not include a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Time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object as a member of the </a:t>
            </a:r>
            <a:r>
              <a:rPr lang="en-US" altLang="en-US" sz="2500" dirty="0" err="1">
                <a:solidFill>
                  <a:srgbClr val="000000"/>
                </a:solidFill>
                <a:latin typeface="Consolas" panose="020B0609020204030204" pitchFamily="49" charset="0"/>
              </a:rPr>
              <a:t>AlarmClock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class?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Such a capability is called </a:t>
            </a:r>
            <a:r>
              <a:rPr lang="en-US" altLang="en-US" sz="2500" dirty="0">
                <a:solidFill>
                  <a:srgbClr val="0000FF"/>
                </a:solidFill>
                <a:latin typeface="Cambria" panose="02040503050406030204" pitchFamily="18" charset="0"/>
              </a:rPr>
              <a:t>composition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(or aggregation) and 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is sometimes referred to as a </a:t>
            </a:r>
            <a:r>
              <a:rPr lang="en-US" altLang="en-US" sz="2500" i="1" dirty="0">
                <a:solidFill>
                  <a:srgbClr val="0000FF"/>
                </a:solidFill>
                <a:latin typeface="Cambria" panose="02040503050406030204" pitchFamily="18" charset="0"/>
              </a:rPr>
              <a:t>has-a</a:t>
            </a:r>
            <a:r>
              <a:rPr lang="en-US" altLang="en-US" sz="2500" dirty="0">
                <a:solidFill>
                  <a:srgbClr val="0000FF"/>
                </a:solidFill>
                <a:latin typeface="Cambria" panose="02040503050406030204" pitchFamily="18" charset="0"/>
              </a:rPr>
              <a:t> relationship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—</a:t>
            </a:r>
            <a:r>
              <a:rPr lang="en-US" altLang="en-US" sz="2500" i="1" dirty="0">
                <a:solidFill>
                  <a:srgbClr val="000000"/>
                </a:solidFill>
                <a:latin typeface="Cambria" panose="02040503050406030204" pitchFamily="18" charset="0"/>
              </a:rPr>
              <a:t>a class can have objects of other classes as members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The next program uses classes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Date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(Figs. 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9.18–9.19) 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and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Employee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(Figs. 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9.20–9.21) 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to demonstrate composition. </a:t>
            </a:r>
          </a:p>
        </p:txBody>
      </p:sp>
      <p:sp>
        <p:nvSpPr>
          <p:cNvPr id="96260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3939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5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2250"/>
            <a:ext cx="12192000" cy="38719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59100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5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25" y="0"/>
            <a:ext cx="978376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61908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5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50" y="0"/>
            <a:ext cx="105029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70398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6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4063"/>
            <a:ext cx="12192000" cy="53482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61299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6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0"/>
            <a:ext cx="113284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37362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6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66675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6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3500"/>
            <a:ext cx="12192000" cy="41894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52448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6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0"/>
            <a:ext cx="10896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92828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6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963"/>
            <a:ext cx="12192000" cy="593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954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24B5A1"/>
                </a:solidFill>
                <a:latin typeface="Arial"/>
              </a:rPr>
              <a:t>9.2.2  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Separating the Interface from the Implementation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mbria" panose="02040503050406030204" pitchFamily="18" charset="0"/>
              </a:rPr>
              <a:t>To separate the class’s interface from its implementation, we break up class </a:t>
            </a:r>
            <a:r>
              <a:rPr lang="en-US" dirty="0"/>
              <a:t>Time</a:t>
            </a:r>
            <a:r>
              <a:rPr lang="en-US" dirty="0">
                <a:latin typeface="Cambria" panose="02040503050406030204" pitchFamily="18" charset="0"/>
              </a:rPr>
              <a:t> into </a:t>
            </a:r>
            <a:endParaRPr lang="en-US" dirty="0" smtClean="0">
              <a:latin typeface="Cambria" panose="02040503050406030204" pitchFamily="18" charset="0"/>
            </a:endParaRPr>
          </a:p>
          <a:p>
            <a:pPr lvl="1"/>
            <a:r>
              <a:rPr lang="en-US" dirty="0" smtClean="0">
                <a:latin typeface="Cambria" panose="02040503050406030204" pitchFamily="18" charset="0"/>
              </a:rPr>
              <a:t>header </a:t>
            </a:r>
            <a:r>
              <a:rPr lang="en-US" dirty="0" err="1"/>
              <a:t>Time.h</a:t>
            </a:r>
            <a:r>
              <a:rPr lang="en-US" dirty="0">
                <a:latin typeface="Cambria" panose="02040503050406030204" pitchFamily="18" charset="0"/>
              </a:rPr>
              <a:t> (Fig. 9.1) in which class </a:t>
            </a:r>
            <a:r>
              <a:rPr lang="en-US" dirty="0"/>
              <a:t>Time</a:t>
            </a:r>
            <a:r>
              <a:rPr lang="en-US" dirty="0">
                <a:latin typeface="Cambria" panose="02040503050406030204" pitchFamily="18" charset="0"/>
              </a:rPr>
              <a:t> is defined, and </a:t>
            </a:r>
            <a:endParaRPr lang="en-US" dirty="0" smtClean="0">
              <a:latin typeface="Cambria" panose="02040503050406030204" pitchFamily="18" charset="0"/>
            </a:endParaRPr>
          </a:p>
          <a:p>
            <a:pPr lvl="1"/>
            <a:r>
              <a:rPr lang="en-US" dirty="0" smtClean="0">
                <a:latin typeface="Cambria" panose="02040503050406030204" pitchFamily="18" charset="0"/>
              </a:rPr>
              <a:t>source-code </a:t>
            </a:r>
            <a:r>
              <a:rPr lang="en-US" dirty="0">
                <a:latin typeface="Cambria" panose="02040503050406030204" pitchFamily="18" charset="0"/>
              </a:rPr>
              <a:t>file </a:t>
            </a:r>
            <a:r>
              <a:rPr lang="en-US" dirty="0"/>
              <a:t>Time.cpp </a:t>
            </a:r>
            <a:r>
              <a:rPr lang="en-US" dirty="0">
                <a:latin typeface="Cambria" panose="02040503050406030204" pitchFamily="18" charset="0"/>
              </a:rPr>
              <a:t>(Fig. 9.2) in which </a:t>
            </a:r>
            <a:r>
              <a:rPr lang="en-US" dirty="0"/>
              <a:t>Time</a:t>
            </a:r>
            <a:r>
              <a:rPr lang="en-US" dirty="0">
                <a:latin typeface="Cambria" panose="02040503050406030204" pitchFamily="18" charset="0"/>
              </a:rPr>
              <a:t>’s member functions are </a:t>
            </a:r>
            <a:r>
              <a:rPr lang="en-US" dirty="0" smtClean="0">
                <a:latin typeface="Cambria" panose="02040503050406030204" pitchFamily="18" charset="0"/>
              </a:rPr>
              <a:t>defined</a:t>
            </a:r>
          </a:p>
          <a:p>
            <a:r>
              <a:rPr lang="en-US" dirty="0" smtClean="0">
                <a:latin typeface="Cambria" panose="02040503050406030204" pitchFamily="18" charset="0"/>
              </a:rPr>
              <a:t>Benefits</a:t>
            </a:r>
          </a:p>
          <a:p>
            <a:pPr lvl="1"/>
            <a:r>
              <a:rPr lang="en-US" dirty="0" smtClean="0">
                <a:latin typeface="Cambria" panose="02040503050406030204" pitchFamily="18" charset="0"/>
              </a:rPr>
              <a:t>The </a:t>
            </a:r>
            <a:r>
              <a:rPr lang="en-US" dirty="0">
                <a:latin typeface="Cambria" panose="02040503050406030204" pitchFamily="18" charset="0"/>
              </a:rPr>
              <a:t>class is </a:t>
            </a:r>
            <a:r>
              <a:rPr lang="en-US" dirty="0" smtClean="0">
                <a:latin typeface="Cambria" panose="02040503050406030204" pitchFamily="18" charset="0"/>
              </a:rPr>
              <a:t>reusable</a:t>
            </a:r>
            <a:endParaRPr lang="en-US" dirty="0">
              <a:latin typeface="Cambria" panose="02040503050406030204" pitchFamily="18" charset="0"/>
            </a:endParaRPr>
          </a:p>
          <a:p>
            <a:pPr lvl="1"/>
            <a:r>
              <a:rPr lang="en-US" dirty="0" smtClean="0">
                <a:latin typeface="Cambria" panose="02040503050406030204" pitchFamily="18" charset="0"/>
              </a:rPr>
              <a:t>The </a:t>
            </a:r>
            <a:r>
              <a:rPr lang="en-US" dirty="0">
                <a:latin typeface="Cambria" panose="02040503050406030204" pitchFamily="18" charset="0"/>
              </a:rPr>
              <a:t>clients of the class know what member functions the class provides, how to call them and what return types to expect, and</a:t>
            </a:r>
          </a:p>
          <a:p>
            <a:pPr lvl="1"/>
            <a:r>
              <a:rPr lang="en-US" dirty="0">
                <a:latin typeface="Cambria" panose="02040503050406030204" pitchFamily="18" charset="0"/>
              </a:rPr>
              <a:t>the clients do not know how the class’s member functions are implemented.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49536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9.12</a:t>
            </a:r>
            <a:r>
              <a:rPr lang="en-US" dirty="0">
                <a:solidFill>
                  <a:srgbClr val="24B5A1"/>
                </a:solidFill>
                <a:latin typeface="Arial"/>
              </a:rPr>
              <a:t>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Composition: Objects as Members of Classes</a:t>
            </a:r>
            <a:r>
              <a:rPr lang="en-US" dirty="0" smtClean="0">
                <a:solidFill>
                  <a:srgbClr val="3380E6"/>
                </a:solidFill>
                <a:latin typeface="Arial"/>
              </a:rPr>
              <a:t> (cont.)</a:t>
            </a:r>
          </a:p>
        </p:txBody>
      </p:sp>
      <p:sp>
        <p:nvSpPr>
          <p:cNvPr id="10137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9537" indent="0">
              <a:lnSpc>
                <a:spcPct val="90000"/>
              </a:lnSpc>
              <a:buNone/>
              <a:defRPr/>
            </a:pPr>
            <a:r>
              <a:rPr lang="en-US" sz="25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Employee</a:t>
            </a:r>
            <a:r>
              <a:rPr lang="en-US" sz="2500" b="1" i="1" dirty="0">
                <a:solidFill>
                  <a:srgbClr val="000000"/>
                </a:solidFill>
                <a:latin typeface="Cambria" panose="02040503050406030204" pitchFamily="18" charset="0"/>
              </a:rPr>
              <a:t> Constructor’s Member Initializer List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sz="2500" i="1" dirty="0">
                <a:solidFill>
                  <a:srgbClr val="000000"/>
                </a:solidFill>
                <a:latin typeface="Cambria" panose="02040503050406030204" pitchFamily="18" charset="0"/>
              </a:rPr>
              <a:t>colon (</a:t>
            </a:r>
            <a:r>
              <a:rPr lang="en-US" sz="2500" i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sz="2500" i="1" dirty="0">
                <a:solidFill>
                  <a:srgbClr val="000000"/>
                </a:solidFill>
                <a:latin typeface="Cambria" panose="02040503050406030204" pitchFamily="18" charset="0"/>
              </a:rPr>
              <a:t>)</a:t>
            </a: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following the constructor’s header (Fig. 9.20, line 12) begins the </a:t>
            </a:r>
            <a:r>
              <a:rPr lang="en-US" sz="2500" i="1" dirty="0">
                <a:solidFill>
                  <a:srgbClr val="000000"/>
                </a:solidFill>
                <a:latin typeface="Cambria" panose="02040503050406030204" pitchFamily="18" charset="0"/>
              </a:rPr>
              <a:t>member initializer list</a:t>
            </a: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The member initializers specify the 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Employee</a:t>
            </a: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constructor parameters being passed to the constructors of the 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string</a:t>
            </a: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Date</a:t>
            </a: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data members.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Again, member initializers are separated by commas.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The order of the member initializers does not matter.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They’re executed in the order that the member objects are declared in class Employee.</a:t>
            </a:r>
          </a:p>
        </p:txBody>
      </p:sp>
      <p:sp>
        <p:nvSpPr>
          <p:cNvPr id="96260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95109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6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08200"/>
            <a:ext cx="12192000" cy="26400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80465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9.12</a:t>
            </a:r>
            <a:r>
              <a:rPr lang="en-US" dirty="0">
                <a:solidFill>
                  <a:srgbClr val="24B5A1"/>
                </a:solidFill>
                <a:latin typeface="Arial"/>
              </a:rPr>
              <a:t>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Composition: Objects as Members of </a:t>
            </a:r>
            <a:r>
              <a:rPr lang="en-US" dirty="0" smtClean="0">
                <a:solidFill>
                  <a:srgbClr val="3380E6"/>
                </a:solidFill>
                <a:latin typeface="Arial"/>
              </a:rPr>
              <a:t>Classes (cont.)</a:t>
            </a:r>
          </a:p>
        </p:txBody>
      </p:sp>
      <p:sp>
        <p:nvSpPr>
          <p:cNvPr id="10137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9537" indent="0">
              <a:lnSpc>
                <a:spcPct val="90000"/>
              </a:lnSpc>
              <a:buNone/>
              <a:defRPr/>
            </a:pPr>
            <a:r>
              <a:rPr lang="en-US" sz="25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Date</a:t>
            </a:r>
            <a:r>
              <a:rPr lang="en-US" sz="2500" b="1" i="1" dirty="0">
                <a:solidFill>
                  <a:srgbClr val="000000"/>
                </a:solidFill>
                <a:latin typeface="Cambria" panose="02040503050406030204" pitchFamily="18" charset="0"/>
              </a:rPr>
              <a:t> Class’s Default Copy Constructor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As we mentioned in Section 9.9, the compiler provides each class with a </a:t>
            </a:r>
            <a:r>
              <a:rPr lang="en-US" sz="2500" i="1" dirty="0">
                <a:solidFill>
                  <a:srgbClr val="000000"/>
                </a:solidFill>
                <a:latin typeface="Cambria" panose="02040503050406030204" pitchFamily="18" charset="0"/>
              </a:rPr>
              <a:t>default copy constructor </a:t>
            </a: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that copies each data member of the constructor’s argument object into the corresponding member of the object being initialized.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Chapter 10 discusses how you can define customized copy constructors. </a:t>
            </a:r>
          </a:p>
        </p:txBody>
      </p:sp>
      <p:sp>
        <p:nvSpPr>
          <p:cNvPr id="96260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39581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9.12</a:t>
            </a:r>
            <a:r>
              <a:rPr lang="en-US" dirty="0">
                <a:solidFill>
                  <a:srgbClr val="24B5A1"/>
                </a:solidFill>
                <a:latin typeface="Arial"/>
              </a:rPr>
              <a:t>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Composition: Objects as Members of </a:t>
            </a:r>
            <a:r>
              <a:rPr lang="en-US" dirty="0" smtClean="0">
                <a:solidFill>
                  <a:srgbClr val="3380E6"/>
                </a:solidFill>
                <a:latin typeface="Arial"/>
              </a:rPr>
              <a:t>Classes (cont.)</a:t>
            </a:r>
          </a:p>
        </p:txBody>
      </p:sp>
      <p:sp>
        <p:nvSpPr>
          <p:cNvPr id="10137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9537" indent="0">
              <a:lnSpc>
                <a:spcPct val="90000"/>
              </a:lnSpc>
              <a:buNone/>
              <a:defRPr/>
            </a:pPr>
            <a:r>
              <a:rPr lang="en-US" sz="2800" b="1" i="1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Testing Classes </a:t>
            </a:r>
            <a:r>
              <a:rPr lang="en-US" sz="2800" b="1" i="1" dirty="0">
                <a:solidFill>
                  <a:srgbClr val="000000"/>
                </a:solidFill>
              </a:rPr>
              <a:t>Date </a:t>
            </a:r>
            <a:r>
              <a:rPr lang="en-US" sz="2800" b="1" i="1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and</a:t>
            </a:r>
            <a:r>
              <a:rPr lang="en-US" sz="2800" b="1" i="1" dirty="0">
                <a:solidFill>
                  <a:srgbClr val="000000"/>
                </a:solidFill>
              </a:rPr>
              <a:t> Employee</a:t>
            </a:r>
          </a:p>
          <a:p>
            <a:pPr>
              <a:lnSpc>
                <a:spcPct val="90000"/>
              </a:lnSpc>
              <a:defRPr/>
            </a:pP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Figure 9.22 creates two </a:t>
            </a:r>
            <a:r>
              <a:rPr lang="en-US" sz="2400" dirty="0">
                <a:solidFill>
                  <a:srgbClr val="000000"/>
                </a:solidFill>
                <a:cs typeface="Times New Roman" pitchFamily="18" charset="0"/>
              </a:rPr>
              <a:t>Date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objects (lines 9–10) and passes them as arguments to the constructor of the </a:t>
            </a:r>
            <a:r>
              <a:rPr lang="en-US" sz="2400" dirty="0">
                <a:solidFill>
                  <a:srgbClr val="000000"/>
                </a:solidFill>
                <a:cs typeface="Times New Roman" pitchFamily="18" charset="0"/>
              </a:rPr>
              <a:t>Employee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object created in line </a:t>
            </a:r>
            <a:r>
              <a:rPr lang="en-US" sz="2400" dirty="0" smtClean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11</a:t>
            </a:r>
          </a:p>
          <a:p>
            <a:pPr>
              <a:lnSpc>
                <a:spcPct val="90000"/>
              </a:lnSpc>
              <a:defRPr/>
            </a:pPr>
            <a:r>
              <a:rPr lang="en-US" sz="2400" dirty="0" smtClean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There 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are actually five constructor calls when an </a:t>
            </a:r>
            <a:r>
              <a:rPr lang="en-US" sz="2400" dirty="0">
                <a:solidFill>
                  <a:srgbClr val="000000"/>
                </a:solidFill>
                <a:cs typeface="Times New Roman" pitchFamily="18" charset="0"/>
              </a:rPr>
              <a:t>Employee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is constructed: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0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two calls to the </a:t>
            </a:r>
            <a:r>
              <a:rPr lang="en-US" sz="2000" dirty="0">
                <a:solidFill>
                  <a:srgbClr val="000000"/>
                </a:solidFill>
                <a:cs typeface="Times New Roman" pitchFamily="18" charset="0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class’s constructor (lines 13–14 of Fig. 9.21),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0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two calls to the </a:t>
            </a:r>
            <a:r>
              <a:rPr lang="en-US" sz="2000" dirty="0">
                <a:solidFill>
                  <a:srgbClr val="000000"/>
                </a:solidFill>
                <a:cs typeface="Times New Roman" pitchFamily="18" charset="0"/>
              </a:rPr>
              <a:t>Date</a:t>
            </a:r>
            <a:r>
              <a:rPr lang="en-US" sz="20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class’s default copy constructor (lines 15–16 of Fig. 9.21), 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0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and the call to the </a:t>
            </a:r>
            <a:r>
              <a:rPr lang="en-US" sz="2000" dirty="0">
                <a:solidFill>
                  <a:srgbClr val="000000"/>
                </a:solidFill>
                <a:cs typeface="Times New Roman" pitchFamily="18" charset="0"/>
              </a:rPr>
              <a:t>Employee</a:t>
            </a:r>
            <a:r>
              <a:rPr lang="en-US" sz="20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class’s constructor.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When each </a:t>
            </a:r>
            <a:r>
              <a:rPr lang="en-US" sz="2400" dirty="0">
                <a:solidFill>
                  <a:srgbClr val="000000"/>
                </a:solidFill>
                <a:cs typeface="Times New Roman" pitchFamily="18" charset="0"/>
              </a:rPr>
              <a:t>Date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object is </a:t>
            </a:r>
            <a:r>
              <a:rPr lang="en-US" sz="2400" dirty="0" smtClean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created, 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the </a:t>
            </a:r>
            <a:r>
              <a:rPr lang="en-US" sz="2400" dirty="0">
                <a:solidFill>
                  <a:srgbClr val="000000"/>
                </a:solidFill>
                <a:cs typeface="Times New Roman" pitchFamily="18" charset="0"/>
              </a:rPr>
              <a:t>Date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constructor displays 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a line of output to show that the constructor was called (see the first two lines of the sample output). </a:t>
            </a:r>
          </a:p>
        </p:txBody>
      </p:sp>
      <p:sp>
        <p:nvSpPr>
          <p:cNvPr id="96260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69640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9.12</a:t>
            </a:r>
            <a:r>
              <a:rPr lang="en-US" dirty="0">
                <a:solidFill>
                  <a:srgbClr val="24B5A1"/>
                </a:solidFill>
                <a:latin typeface="Arial"/>
              </a:rPr>
              <a:t>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Composition: Objects as Members of </a:t>
            </a:r>
            <a:r>
              <a:rPr lang="en-US" dirty="0" smtClean="0">
                <a:solidFill>
                  <a:srgbClr val="3380E6"/>
                </a:solidFill>
                <a:latin typeface="Arial"/>
              </a:rPr>
              <a:t>Classes (cont.)</a:t>
            </a:r>
          </a:p>
        </p:txBody>
      </p:sp>
      <p:sp>
        <p:nvSpPr>
          <p:cNvPr id="120835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[Note: Line </a:t>
            </a:r>
            <a:r>
              <a:rPr lang="en-US" altLang="en-US" sz="2400" dirty="0" smtClean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11 of 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Fig. </a:t>
            </a:r>
            <a:r>
              <a:rPr lang="en-US" altLang="en-US" sz="2400" dirty="0" smtClean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9.22 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causes two additional </a:t>
            </a:r>
            <a:r>
              <a:rPr lang="en-US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Date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constructor calls that do not appear in the program’s output. When each of the </a:t>
            </a:r>
            <a:r>
              <a:rPr lang="en-US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Employee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’s </a:t>
            </a:r>
            <a:r>
              <a:rPr lang="en-US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Date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member objects is initialized in the </a:t>
            </a:r>
            <a:r>
              <a:rPr lang="en-US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Employee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constructor’s member-initializer </a:t>
            </a:r>
            <a:r>
              <a:rPr lang="en-US" altLang="en-US" sz="2400" dirty="0" smtClean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list, 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the default copy constructor for class </a:t>
            </a:r>
            <a:r>
              <a:rPr lang="en-US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Date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is called. Since this constructor is defined implicitly by the compiler, it does not contain any output statements to demonstrate when it’s called.] </a:t>
            </a:r>
          </a:p>
        </p:txBody>
      </p:sp>
      <p:sp>
        <p:nvSpPr>
          <p:cNvPr id="96260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47701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6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963"/>
            <a:ext cx="12192000" cy="593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37724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6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5525"/>
            <a:ext cx="12192000" cy="48053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90918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9.11  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Composition: Objects as Members of Classes (cont.)</a:t>
            </a:r>
            <a:endParaRPr lang="en-US" dirty="0" smtClean="0">
              <a:solidFill>
                <a:srgbClr val="3380E6"/>
              </a:solidFill>
              <a:latin typeface="Arial"/>
            </a:endParaRPr>
          </a:p>
        </p:txBody>
      </p:sp>
      <p:sp>
        <p:nvSpPr>
          <p:cNvPr id="10137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9537" indent="0">
              <a:lnSpc>
                <a:spcPct val="90000"/>
              </a:lnSpc>
              <a:buNone/>
              <a:defRPr/>
            </a:pPr>
            <a:r>
              <a:rPr lang="en-US" sz="2400" b="1" i="1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What Happens When You Do Not Use the Member Initializer List?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If a member object is not initialized through a member initializer, the member object’s </a:t>
            </a:r>
            <a:r>
              <a:rPr lang="en-US" sz="2400" i="1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default constructor 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will be called </a:t>
            </a:r>
            <a:r>
              <a:rPr lang="en-US" sz="2400" i="1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implicitly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.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Values, if any, established by the default constructor can be overridden by set functions.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However, for complex initialization, this approach may require significant additional work and time.</a:t>
            </a:r>
          </a:p>
        </p:txBody>
      </p:sp>
      <p:sp>
        <p:nvSpPr>
          <p:cNvPr id="96260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0576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6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913"/>
            <a:ext cx="12192000" cy="49545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16536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7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3488"/>
            <a:ext cx="12192000" cy="43910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632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24B5A1"/>
                </a:solidFill>
                <a:latin typeface="Arial"/>
              </a:rPr>
              <a:t>9.2.2  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Separating the Interface from the Implementation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Cambria" panose="02040503050406030204" pitchFamily="18" charset="0"/>
              </a:rPr>
              <a:t>By </a:t>
            </a:r>
            <a:r>
              <a:rPr lang="en-US" dirty="0">
                <a:latin typeface="Cambria" panose="02040503050406030204" pitchFamily="18" charset="0"/>
              </a:rPr>
              <a:t>convention, member-function definitions are placed in a source-code file of the same base name (e.g., </a:t>
            </a:r>
            <a:r>
              <a:rPr lang="en-US" dirty="0"/>
              <a:t>Time</a:t>
            </a:r>
            <a:r>
              <a:rPr lang="en-US" dirty="0">
                <a:latin typeface="Cambria" panose="02040503050406030204" pitchFamily="18" charset="0"/>
              </a:rPr>
              <a:t>) as the class’s header but with a </a:t>
            </a:r>
            <a:r>
              <a:rPr lang="en-US" dirty="0"/>
              <a:t>.</a:t>
            </a:r>
            <a:r>
              <a:rPr lang="en-US" dirty="0" err="1"/>
              <a:t>cpp</a:t>
            </a:r>
            <a:r>
              <a:rPr lang="en-US" dirty="0">
                <a:latin typeface="Cambria" panose="02040503050406030204" pitchFamily="18" charset="0"/>
              </a:rPr>
              <a:t> filename extension </a:t>
            </a:r>
            <a:endParaRPr lang="en-US" dirty="0" smtClean="0">
              <a:latin typeface="Cambria" panose="02040503050406030204" pitchFamily="18" charset="0"/>
            </a:endParaRPr>
          </a:p>
          <a:p>
            <a:r>
              <a:rPr lang="en-US" dirty="0" smtClean="0">
                <a:latin typeface="Cambria" panose="02040503050406030204" pitchFamily="18" charset="0"/>
              </a:rPr>
              <a:t>The </a:t>
            </a:r>
            <a:r>
              <a:rPr lang="en-US" dirty="0">
                <a:latin typeface="Cambria" panose="02040503050406030204" pitchFamily="18" charset="0"/>
              </a:rPr>
              <a:t>source-code file in Fig. 9.3 defines function </a:t>
            </a:r>
            <a:r>
              <a:rPr lang="en-US" dirty="0"/>
              <a:t>main</a:t>
            </a:r>
            <a:r>
              <a:rPr lang="en-US" dirty="0">
                <a:latin typeface="Cambria" panose="02040503050406030204" pitchFamily="18" charset="0"/>
              </a:rPr>
              <a:t> (the client code). </a:t>
            </a:r>
            <a:endParaRPr lang="en-US" dirty="0" smtClean="0">
              <a:latin typeface="Cambria" panose="02040503050406030204" pitchFamily="18" charset="0"/>
            </a:endParaRPr>
          </a:p>
          <a:p>
            <a:r>
              <a:rPr lang="en-US" dirty="0" smtClean="0">
                <a:latin typeface="Cambria" panose="02040503050406030204" pitchFamily="18" charset="0"/>
              </a:rPr>
              <a:t>Section </a:t>
            </a:r>
            <a:r>
              <a:rPr lang="en-US" dirty="0">
                <a:latin typeface="Cambria" panose="02040503050406030204" pitchFamily="18" charset="0"/>
              </a:rPr>
              <a:t>9.3 shows a diagram and explains how this three-file program is compiled from the perspectives of the </a:t>
            </a:r>
            <a:r>
              <a:rPr lang="en-US" dirty="0"/>
              <a:t>Time</a:t>
            </a:r>
            <a:r>
              <a:rPr lang="en-US" dirty="0">
                <a:latin typeface="Cambria" panose="02040503050406030204" pitchFamily="18" charset="0"/>
              </a:rPr>
              <a:t> class programmer and the client-code programmer—and what the </a:t>
            </a:r>
            <a:r>
              <a:rPr lang="en-US" dirty="0"/>
              <a:t>Time</a:t>
            </a:r>
            <a:r>
              <a:rPr lang="en-US" dirty="0">
                <a:latin typeface="Cambria" panose="02040503050406030204" pitchFamily="18" charset="0"/>
              </a:rPr>
              <a:t> application user sees.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1428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7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8975"/>
            <a:ext cx="12192000" cy="54800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80613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9.13</a:t>
            </a:r>
            <a:r>
              <a:rPr lang="en-US" dirty="0">
                <a:solidFill>
                  <a:srgbClr val="24B5A1"/>
                </a:solidFill>
                <a:latin typeface="Arial"/>
              </a:rPr>
              <a:t>  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friend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Functions and 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friend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Classes</a:t>
            </a:r>
            <a:endParaRPr lang="en-US" dirty="0" smtClean="0">
              <a:solidFill>
                <a:srgbClr val="3380E6"/>
              </a:solidFill>
              <a:latin typeface="Arial"/>
            </a:endParaRPr>
          </a:p>
        </p:txBody>
      </p:sp>
      <p:sp>
        <p:nvSpPr>
          <p:cNvPr id="12800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3600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A </a:t>
            </a:r>
            <a:r>
              <a:rPr lang="en-US" altLang="en-US" sz="3600" dirty="0">
                <a:solidFill>
                  <a:srgbClr val="0000FF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friend function </a:t>
            </a:r>
            <a:r>
              <a:rPr lang="en-US" altLang="en-US" sz="3600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of a class is a non-member function that has the right to access the </a:t>
            </a:r>
            <a:r>
              <a:rPr lang="en-US" altLang="en-US" sz="3600" dirty="0">
                <a:solidFill>
                  <a:srgbClr val="000000"/>
                </a:solidFill>
                <a:cs typeface="Times New Roman" panose="02020603050405020304" pitchFamily="18" charset="0"/>
              </a:rPr>
              <a:t>public</a:t>
            </a:r>
            <a:r>
              <a:rPr lang="en-US" altLang="en-US" sz="3600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i="1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and</a:t>
            </a:r>
            <a:r>
              <a:rPr lang="en-US" altLang="en-US" sz="3600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>
                <a:solidFill>
                  <a:srgbClr val="000000"/>
                </a:solidFill>
                <a:cs typeface="Times New Roman" panose="02020603050405020304" pitchFamily="18" charset="0"/>
              </a:rPr>
              <a:t>non-public</a:t>
            </a:r>
            <a:r>
              <a:rPr lang="en-US" altLang="en-US" sz="3600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class members.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3600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Standalone functions, entire classes or member functions of other classes may be declared to be </a:t>
            </a:r>
            <a:r>
              <a:rPr lang="en-US" altLang="en-US" sz="3600" i="1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friends</a:t>
            </a:r>
            <a:r>
              <a:rPr lang="en-US" altLang="en-US" sz="3600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of another class. </a:t>
            </a:r>
          </a:p>
        </p:txBody>
      </p:sp>
      <p:sp>
        <p:nvSpPr>
          <p:cNvPr id="96260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12438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9.13</a:t>
            </a:r>
            <a:r>
              <a:rPr lang="en-US" dirty="0">
                <a:solidFill>
                  <a:srgbClr val="24B5A1"/>
                </a:solidFill>
                <a:latin typeface="Arial"/>
              </a:rPr>
              <a:t>  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friend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Functions and 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friend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</a:t>
            </a:r>
            <a:r>
              <a:rPr lang="en-US" dirty="0" smtClean="0">
                <a:solidFill>
                  <a:srgbClr val="3380E6"/>
                </a:solidFill>
                <a:latin typeface="Arial"/>
              </a:rPr>
              <a:t>Classes (cont.)</a:t>
            </a:r>
          </a:p>
        </p:txBody>
      </p:sp>
      <p:sp>
        <p:nvSpPr>
          <p:cNvPr id="10137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9537" indent="0">
              <a:lnSpc>
                <a:spcPct val="90000"/>
              </a:lnSpc>
              <a:buNone/>
              <a:defRPr/>
            </a:pPr>
            <a:r>
              <a:rPr lang="en-US" sz="2800" b="1" i="1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Declaring a friend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To declare a </a:t>
            </a:r>
            <a:r>
              <a:rPr lang="en-US" sz="2800" dirty="0" smtClean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non-member function 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as a </a:t>
            </a:r>
            <a:r>
              <a:rPr lang="en-US" sz="2800" dirty="0">
                <a:solidFill>
                  <a:srgbClr val="000000"/>
                </a:solidFill>
                <a:cs typeface="Times New Roman" pitchFamily="18" charset="0"/>
              </a:rPr>
              <a:t>friend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of a class, </a:t>
            </a:r>
            <a:r>
              <a:rPr lang="en-US" sz="2800" dirty="0" smtClean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place the 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function prototype in the class definition </a:t>
            </a:r>
            <a:r>
              <a:rPr lang="en-US" sz="2800" dirty="0" smtClean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and precede it with 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keyword </a:t>
            </a:r>
            <a:r>
              <a:rPr lang="en-US" sz="2800" dirty="0">
                <a:solidFill>
                  <a:srgbClr val="000000"/>
                </a:solidFill>
                <a:cs typeface="Times New Roman" pitchFamily="18" charset="0"/>
              </a:rPr>
              <a:t>friend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.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To declare all member functions of class </a:t>
            </a:r>
            <a:r>
              <a:rPr lang="en-US" sz="2800" dirty="0">
                <a:solidFill>
                  <a:srgbClr val="000000"/>
                </a:solidFill>
                <a:cs typeface="Times New Roman" pitchFamily="18" charset="0"/>
              </a:rPr>
              <a:t>ClassTwo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as friends of class </a:t>
            </a:r>
            <a:r>
              <a:rPr lang="en-US" sz="2800" dirty="0">
                <a:solidFill>
                  <a:srgbClr val="000000"/>
                </a:solidFill>
                <a:cs typeface="Times New Roman" pitchFamily="18" charset="0"/>
              </a:rPr>
              <a:t>ClassOne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, place a declaration of the form</a:t>
            </a:r>
          </a:p>
          <a:p>
            <a:pPr marL="603250" lvl="2" indent="0">
              <a:lnSpc>
                <a:spcPct val="90000"/>
              </a:lnSpc>
              <a:buNone/>
              <a:defRPr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Times New Roman" pitchFamily="18" charset="0"/>
              </a:rPr>
              <a:t>friend class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cs typeface="Times New Roman" pitchFamily="18" charset="0"/>
              </a:rPr>
              <a:t>ClassTwo;</a:t>
            </a:r>
            <a:endParaRPr lang="en-US" sz="2800" dirty="0">
              <a:solidFill>
                <a:srgbClr val="000000"/>
              </a:solidFill>
              <a:latin typeface="Cambria" panose="02040503050406030204" pitchFamily="18" charset="0"/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in the definition of class </a:t>
            </a:r>
            <a:r>
              <a:rPr lang="en-US" sz="2800" dirty="0" err="1">
                <a:solidFill>
                  <a:srgbClr val="000000"/>
                </a:solidFill>
                <a:cs typeface="Times New Roman" pitchFamily="18" charset="0"/>
              </a:rPr>
              <a:t>ClassOne</a:t>
            </a:r>
            <a:r>
              <a:rPr lang="en-US" sz="2800" dirty="0" smtClean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ct val="90000"/>
              </a:lnSpc>
              <a:defRPr/>
            </a:pP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The friend declaration(s) can appear anywhere in a class and are not affected by access specifiers public or private (or protected, which we discuss in Chapter 11</a:t>
            </a:r>
            <a:r>
              <a:rPr lang="en-US" sz="2800" dirty="0" smtClean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).</a:t>
            </a:r>
            <a:endParaRPr lang="en-US" sz="2800" dirty="0">
              <a:solidFill>
                <a:srgbClr val="000000"/>
              </a:solidFill>
              <a:latin typeface="Cambria" panose="02040503050406030204" pitchFamily="18" charset="0"/>
              <a:cs typeface="Times New Roman" pitchFamily="18" charset="0"/>
            </a:endParaRPr>
          </a:p>
        </p:txBody>
      </p:sp>
      <p:sp>
        <p:nvSpPr>
          <p:cNvPr id="96260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97443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9.13</a:t>
            </a:r>
            <a:r>
              <a:rPr lang="en-US" dirty="0">
                <a:solidFill>
                  <a:srgbClr val="24B5A1"/>
                </a:solidFill>
                <a:latin typeface="Arial"/>
              </a:rPr>
              <a:t>  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friend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Functions and 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friend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</a:t>
            </a:r>
            <a:r>
              <a:rPr lang="en-US" dirty="0" smtClean="0">
                <a:solidFill>
                  <a:srgbClr val="3380E6"/>
                </a:solidFill>
                <a:latin typeface="Arial"/>
              </a:rPr>
              <a:t>Classes (cont.)</a:t>
            </a:r>
          </a:p>
        </p:txBody>
      </p:sp>
      <p:sp>
        <p:nvSpPr>
          <p:cNvPr id="10137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9537" indent="0">
              <a:lnSpc>
                <a:spcPct val="90000"/>
              </a:lnSpc>
              <a:buNone/>
              <a:defRPr/>
            </a:pPr>
            <a:r>
              <a:rPr lang="en-US" sz="3200" b="1" i="1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Declaring a friend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3200" dirty="0" smtClean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Friendship </a:t>
            </a:r>
            <a:r>
              <a:rPr 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is </a:t>
            </a:r>
            <a:r>
              <a:rPr lang="en-US" sz="3200" i="1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granted</a:t>
            </a:r>
            <a:r>
              <a:rPr 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, </a:t>
            </a:r>
            <a:r>
              <a:rPr lang="en-US" sz="3200" i="1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not taken</a:t>
            </a:r>
            <a:r>
              <a:rPr 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—for class B to be a </a:t>
            </a:r>
            <a:r>
              <a:rPr lang="en-US" sz="3200" dirty="0">
                <a:solidFill>
                  <a:srgbClr val="000000"/>
                </a:solidFill>
                <a:cs typeface="Times New Roman" pitchFamily="18" charset="0"/>
              </a:rPr>
              <a:t>friend</a:t>
            </a:r>
            <a:r>
              <a:rPr 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of class A, class A </a:t>
            </a:r>
            <a:r>
              <a:rPr lang="en-US" sz="3200" i="1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must</a:t>
            </a:r>
            <a:r>
              <a:rPr 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explicitly declare that class B is its </a:t>
            </a:r>
            <a:r>
              <a:rPr lang="en-US" sz="3200" dirty="0">
                <a:solidFill>
                  <a:srgbClr val="000000"/>
                </a:solidFill>
                <a:cs typeface="Times New Roman" pitchFamily="18" charset="0"/>
              </a:rPr>
              <a:t>friend</a:t>
            </a:r>
            <a:r>
              <a:rPr 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.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Friendship is not </a:t>
            </a:r>
            <a:r>
              <a:rPr lang="en-US" sz="3200" i="1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symmetric</a:t>
            </a:r>
            <a:r>
              <a:rPr 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—if class A is a friend of class B, you cannot infer that class B is a friend of class A.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Friendship is not </a:t>
            </a:r>
            <a:r>
              <a:rPr lang="en-US" sz="3200" i="1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transitive</a:t>
            </a:r>
            <a:r>
              <a:rPr 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—if class A is a friend of class B and class B is a friend of class C, you cannot infer that class A is a friend of class C.</a:t>
            </a:r>
          </a:p>
        </p:txBody>
      </p:sp>
      <p:sp>
        <p:nvSpPr>
          <p:cNvPr id="96260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78358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9.13</a:t>
            </a:r>
            <a:r>
              <a:rPr lang="en-US" dirty="0">
                <a:solidFill>
                  <a:srgbClr val="24B5A1"/>
                </a:solidFill>
                <a:latin typeface="Arial"/>
              </a:rPr>
              <a:t>  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friend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Functions and 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friend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</a:t>
            </a:r>
            <a:r>
              <a:rPr lang="en-US" dirty="0" smtClean="0">
                <a:solidFill>
                  <a:srgbClr val="3380E6"/>
                </a:solidFill>
                <a:latin typeface="Arial"/>
              </a:rPr>
              <a:t>Classes (cont.)</a:t>
            </a:r>
          </a:p>
        </p:txBody>
      </p:sp>
      <p:sp>
        <p:nvSpPr>
          <p:cNvPr id="10137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9537" indent="0">
              <a:lnSpc>
                <a:spcPct val="90000"/>
              </a:lnSpc>
              <a:buNone/>
              <a:defRPr/>
            </a:pPr>
            <a:r>
              <a:rPr lang="en-US" sz="2400" b="1" i="1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Modifying a Class’s </a:t>
            </a:r>
            <a:r>
              <a:rPr lang="en-US" sz="2400" b="1" i="1" dirty="0">
                <a:solidFill>
                  <a:srgbClr val="000000"/>
                </a:solidFill>
                <a:cs typeface="Times New Roman" pitchFamily="18" charset="0"/>
              </a:rPr>
              <a:t>private</a:t>
            </a:r>
            <a:r>
              <a:rPr lang="en-US" sz="2400" b="1" i="1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Data with a Friend Function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Figure </a:t>
            </a:r>
            <a:r>
              <a:rPr lang="en-US" sz="2400" dirty="0" smtClean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9.23 defines </a:t>
            </a:r>
            <a:r>
              <a:rPr lang="en-US" sz="2400" dirty="0">
                <a:solidFill>
                  <a:srgbClr val="000000"/>
                </a:solidFill>
                <a:cs typeface="Times New Roman" pitchFamily="18" charset="0"/>
              </a:rPr>
              <a:t>friend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function </a:t>
            </a:r>
            <a:r>
              <a:rPr lang="en-US" sz="2400" dirty="0">
                <a:solidFill>
                  <a:srgbClr val="000000"/>
                </a:solidFill>
                <a:cs typeface="Times New Roman" pitchFamily="18" charset="0"/>
              </a:rPr>
              <a:t>setX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to set the private data member </a:t>
            </a:r>
            <a:r>
              <a:rPr lang="en-US" sz="2400" dirty="0">
                <a:solidFill>
                  <a:srgbClr val="000000"/>
                </a:solidFill>
                <a:cs typeface="Times New Roman" pitchFamily="18" charset="0"/>
              </a:rPr>
              <a:t>x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of class </a:t>
            </a:r>
            <a:r>
              <a:rPr lang="en-US" sz="2400" dirty="0">
                <a:solidFill>
                  <a:srgbClr val="000000"/>
                </a:solidFill>
                <a:cs typeface="Times New Roman" pitchFamily="18" charset="0"/>
              </a:rPr>
              <a:t>Count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.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dirty="0" smtClean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Function </a:t>
            </a:r>
            <a:r>
              <a:rPr lang="en-US" sz="2400" dirty="0">
                <a:solidFill>
                  <a:srgbClr val="000000"/>
                </a:solidFill>
                <a:cs typeface="Times New Roman" pitchFamily="18" charset="0"/>
              </a:rPr>
              <a:t>setX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is a stand-alone (global) function—it isn’t a member function of class </a:t>
            </a:r>
            <a:r>
              <a:rPr lang="en-US" sz="2400" dirty="0">
                <a:solidFill>
                  <a:srgbClr val="000000"/>
                </a:solidFill>
                <a:cs typeface="Times New Roman" pitchFamily="18" charset="0"/>
              </a:rPr>
              <a:t>Count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.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dirty="0" smtClean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When </a:t>
            </a:r>
            <a:r>
              <a:rPr lang="en-US" sz="2400" dirty="0">
                <a:solidFill>
                  <a:srgbClr val="000000"/>
                </a:solidFill>
                <a:cs typeface="Times New Roman" pitchFamily="18" charset="0"/>
              </a:rPr>
              <a:t>setX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is invoked for object counter, line 41 passes counter as an argument to </a:t>
            </a:r>
            <a:r>
              <a:rPr lang="en-US" sz="2400" dirty="0">
                <a:solidFill>
                  <a:srgbClr val="000000"/>
                </a:solidFill>
                <a:cs typeface="Times New Roman" pitchFamily="18" charset="0"/>
              </a:rPr>
              <a:t>setX 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rather than using a handle (such as the name of the object) to call the function, as in</a:t>
            </a:r>
          </a:p>
          <a:p>
            <a:pPr marL="109537" indent="0">
              <a:lnSpc>
                <a:spcPct val="90000"/>
              </a:lnSpc>
              <a:buNone/>
              <a:defRPr/>
            </a:pP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  <a:cs typeface="Times New Roman" pitchFamily="18" charset="0"/>
              </a:rPr>
              <a:t>	</a:t>
            </a:r>
            <a:r>
              <a:rPr lang="en-US" sz="2000" dirty="0" err="1" smtClean="0">
                <a:solidFill>
                  <a:srgbClr val="000000"/>
                </a:solidFill>
                <a:latin typeface="Consolas" panose="020B0609020204030204" pitchFamily="49" charset="0"/>
                <a:cs typeface="Times New Roman" pitchFamily="18" charset="0"/>
              </a:rPr>
              <a:t>counter.setX</a:t>
            </a: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  <a:cs typeface="Times New Roman" pitchFamily="18" charset="0"/>
              </a:rPr>
              <a:t>(</a:t>
            </a:r>
            <a:r>
              <a:rPr lang="en-US" sz="2000" dirty="0" smtClean="0">
                <a:solidFill>
                  <a:srgbClr val="00B0F0"/>
                </a:solidFill>
                <a:latin typeface="Consolas" panose="020B0609020204030204" pitchFamily="49" charset="0"/>
                <a:cs typeface="Times New Roman" pitchFamily="18" charset="0"/>
              </a:rPr>
              <a:t>8</a:t>
            </a: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  <a:cs typeface="Times New Roman" pitchFamily="18" charset="0"/>
              </a:rPr>
              <a:t>);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Times New Roman" pitchFamily="18" charset="0"/>
              </a:rPr>
              <a:t>// error: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Times New Roman" pitchFamily="18" charset="0"/>
              </a:rPr>
              <a:t>setX not a member function</a:t>
            </a:r>
            <a:endParaRPr lang="en-US" sz="2400" dirty="0">
              <a:solidFill>
                <a:srgbClr val="000000"/>
              </a:solidFill>
              <a:latin typeface="Cambria" panose="02040503050406030204" pitchFamily="18" charset="0"/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If you remove the friend declaration in line </a:t>
            </a:r>
            <a:r>
              <a:rPr lang="en-US" sz="2400" dirty="0" smtClean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8, 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you’ll receive error messages indicating that function </a:t>
            </a:r>
            <a:r>
              <a:rPr lang="en-US" sz="2400" dirty="0">
                <a:solidFill>
                  <a:srgbClr val="000000"/>
                </a:solidFill>
                <a:cs typeface="Times New Roman" pitchFamily="18" charset="0"/>
              </a:rPr>
              <a:t>setX 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cannot modify class </a:t>
            </a:r>
            <a:r>
              <a:rPr lang="en-US" sz="2400" dirty="0">
                <a:solidFill>
                  <a:srgbClr val="000000"/>
                </a:solidFill>
                <a:cs typeface="Times New Roman" pitchFamily="18" charset="0"/>
              </a:rPr>
              <a:t>Count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’s </a:t>
            </a:r>
            <a:r>
              <a:rPr lang="en-US" sz="2400" dirty="0">
                <a:solidFill>
                  <a:srgbClr val="000000"/>
                </a:solidFill>
                <a:cs typeface="Times New Roman" pitchFamily="18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data member </a:t>
            </a:r>
            <a:r>
              <a:rPr lang="en-US" sz="2400" dirty="0">
                <a:solidFill>
                  <a:srgbClr val="000000"/>
                </a:solidFill>
                <a:cs typeface="Times New Roman" pitchFamily="18" charset="0"/>
              </a:rPr>
              <a:t>x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96260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15863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7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0"/>
            <a:ext cx="113284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66739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7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8175"/>
            <a:ext cx="12192000" cy="55816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33573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9.13</a:t>
            </a:r>
            <a:r>
              <a:rPr lang="en-US" dirty="0">
                <a:solidFill>
                  <a:srgbClr val="24B5A1"/>
                </a:solidFill>
                <a:latin typeface="Arial"/>
              </a:rPr>
              <a:t>  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friend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Functions and 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friend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</a:t>
            </a:r>
            <a:r>
              <a:rPr lang="en-US" dirty="0" smtClean="0">
                <a:solidFill>
                  <a:srgbClr val="3380E6"/>
                </a:solidFill>
                <a:latin typeface="Arial"/>
              </a:rPr>
              <a:t>Classes (cont.)</a:t>
            </a:r>
          </a:p>
        </p:txBody>
      </p:sp>
      <p:sp>
        <p:nvSpPr>
          <p:cNvPr id="10137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9537" indent="0">
              <a:lnSpc>
                <a:spcPct val="90000"/>
              </a:lnSpc>
              <a:buNone/>
              <a:defRPr/>
            </a:pPr>
            <a:r>
              <a:rPr lang="en-US" sz="3200" b="1" i="1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Overloaded </a:t>
            </a:r>
            <a:r>
              <a:rPr lang="en-US" sz="3200" b="1" i="1" dirty="0">
                <a:solidFill>
                  <a:srgbClr val="000000"/>
                </a:solidFill>
                <a:cs typeface="Times New Roman" pitchFamily="18" charset="0"/>
              </a:rPr>
              <a:t>friend</a:t>
            </a:r>
            <a:r>
              <a:rPr lang="en-US" sz="3200" b="1" i="1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Functions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It’s possible to specify overloaded functions as </a:t>
            </a:r>
            <a:r>
              <a:rPr lang="en-US" sz="3200" dirty="0">
                <a:solidFill>
                  <a:srgbClr val="000000"/>
                </a:solidFill>
                <a:cs typeface="Times New Roman" pitchFamily="18" charset="0"/>
              </a:rPr>
              <a:t>friend</a:t>
            </a:r>
            <a:r>
              <a:rPr 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s of a class.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Each function intended to be a </a:t>
            </a:r>
            <a:r>
              <a:rPr lang="en-US" sz="3200" dirty="0">
                <a:solidFill>
                  <a:srgbClr val="000000"/>
                </a:solidFill>
                <a:cs typeface="Times New Roman" pitchFamily="18" charset="0"/>
              </a:rPr>
              <a:t>friend </a:t>
            </a:r>
            <a:r>
              <a:rPr 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must be explicitly declared in the class definition as a </a:t>
            </a:r>
            <a:r>
              <a:rPr lang="en-US" sz="3200" dirty="0">
                <a:solidFill>
                  <a:srgbClr val="000000"/>
                </a:solidFill>
                <a:cs typeface="Times New Roman" pitchFamily="18" charset="0"/>
              </a:rPr>
              <a:t>friend </a:t>
            </a:r>
            <a:r>
              <a:rPr 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of the class.</a:t>
            </a:r>
          </a:p>
        </p:txBody>
      </p:sp>
      <p:sp>
        <p:nvSpPr>
          <p:cNvPr id="96260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34262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7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8000"/>
            <a:ext cx="12192000" cy="330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87850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7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2250"/>
            <a:ext cx="12192000" cy="38719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784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9.2.3</a:t>
            </a:r>
            <a:r>
              <a:rPr lang="en-US" dirty="0" smtClean="0">
                <a:solidFill>
                  <a:srgbClr val="24B5A1"/>
                </a:solidFill>
                <a:latin typeface="Arial"/>
              </a:rPr>
              <a:t>  </a:t>
            </a:r>
            <a:r>
              <a:rPr lang="en-US" dirty="0" smtClean="0">
                <a:solidFill>
                  <a:srgbClr val="3380E6"/>
                </a:solidFill>
                <a:latin typeface="Consolas" panose="020B0609020204030204" pitchFamily="49" charset="0"/>
              </a:rPr>
              <a:t>Time</a:t>
            </a:r>
            <a:r>
              <a:rPr lang="en-US" dirty="0" smtClean="0">
                <a:solidFill>
                  <a:srgbClr val="3380E6"/>
                </a:solidFill>
                <a:latin typeface="Arial"/>
              </a:rPr>
              <a:t> Class </a:t>
            </a:r>
            <a:r>
              <a:rPr lang="en-US" dirty="0" smtClean="0">
                <a:solidFill>
                  <a:srgbClr val="3380E6"/>
                </a:solidFill>
                <a:latin typeface="Arial"/>
              </a:rPr>
              <a:t>Definition</a:t>
            </a:r>
            <a:endParaRPr lang="en-US" dirty="0" smtClean="0">
              <a:solidFill>
                <a:srgbClr val="3380E6"/>
              </a:solidFill>
              <a:latin typeface="Arial"/>
            </a:endParaRPr>
          </a:p>
        </p:txBody>
      </p:sp>
      <p:sp>
        <p:nvSpPr>
          <p:cNvPr id="16387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header </a:t>
            </a:r>
            <a:r>
              <a:rPr lang="en-US" altLang="en-US" dirty="0" err="1">
                <a:solidFill>
                  <a:srgbClr val="000000"/>
                </a:solidFill>
              </a:rPr>
              <a:t>Time.h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(Fig. 9.1) contains </a:t>
            </a:r>
            <a:r>
              <a:rPr lang="en-US" altLang="en-US" dirty="0">
                <a:solidFill>
                  <a:srgbClr val="000000"/>
                </a:solidFill>
              </a:rPr>
              <a:t>Time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’s class 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definition</a:t>
            </a:r>
          </a:p>
          <a:p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Function 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prototypes (lines 13–15) 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describe 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class’s </a:t>
            </a:r>
            <a:r>
              <a:rPr lang="en-US" altLang="en-US" dirty="0">
                <a:solidFill>
                  <a:srgbClr val="000000"/>
                </a:solidFill>
              </a:rPr>
              <a:t>public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interface without revealing the member-function 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implementations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function prototype in line 13 indicates that </a:t>
            </a:r>
            <a:r>
              <a:rPr lang="en-US" altLang="en-US" dirty="0" err="1">
                <a:solidFill>
                  <a:srgbClr val="000000"/>
                </a:solidFill>
              </a:rPr>
              <a:t>setTime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requires three </a:t>
            </a:r>
            <a:r>
              <a:rPr lang="en-US" altLang="en-US" dirty="0" err="1">
                <a:solidFill>
                  <a:srgbClr val="000000"/>
                </a:solidFill>
              </a:rPr>
              <a:t>int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parameters and returns </a:t>
            </a:r>
            <a:r>
              <a:rPr lang="en-US" altLang="en-US" dirty="0" smtClean="0">
                <a:solidFill>
                  <a:srgbClr val="000000"/>
                </a:solidFill>
              </a:rPr>
              <a:t>void</a:t>
            </a:r>
            <a:endParaRPr lang="en-US" alt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prototypes for member functions </a:t>
            </a:r>
            <a:r>
              <a:rPr lang="en-US" altLang="en-US" dirty="0" err="1">
                <a:solidFill>
                  <a:srgbClr val="000000"/>
                </a:solidFill>
              </a:rPr>
              <a:t>toUniversalString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dirty="0" err="1">
                <a:solidFill>
                  <a:srgbClr val="000000"/>
                </a:solidFill>
              </a:rPr>
              <a:t>toStandardString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(lines 14–15) each specify that the function takes no arguments and returns a </a:t>
            </a:r>
            <a:r>
              <a:rPr lang="en-US" altLang="en-US" dirty="0">
                <a:solidFill>
                  <a:srgbClr val="000000"/>
                </a:solidFill>
              </a:rPr>
              <a:t>string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  <a:endParaRPr lang="en-US" altLang="en-US" dirty="0" smtClean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sp>
        <p:nvSpPr>
          <p:cNvPr id="15364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42322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7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1175"/>
            <a:ext cx="12192000" cy="32956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299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9.14</a:t>
            </a:r>
            <a:r>
              <a:rPr lang="en-US" dirty="0">
                <a:solidFill>
                  <a:srgbClr val="24B5A1"/>
                </a:solidFill>
                <a:latin typeface="Arial"/>
              </a:rPr>
              <a:t>  </a:t>
            </a:r>
            <a:r>
              <a:rPr lang="en-US" dirty="0" smtClean="0">
                <a:solidFill>
                  <a:srgbClr val="3380E6"/>
                </a:solidFill>
                <a:latin typeface="Arial"/>
              </a:rPr>
              <a:t>Using the </a:t>
            </a:r>
            <a:r>
              <a:rPr lang="en-US" dirty="0" smtClean="0">
                <a:solidFill>
                  <a:srgbClr val="3380E6"/>
                </a:solidFill>
                <a:latin typeface="Consolas" panose="020B0609020204030204" pitchFamily="49" charset="0"/>
              </a:rPr>
              <a:t>this</a:t>
            </a:r>
            <a:r>
              <a:rPr lang="en-US" dirty="0" smtClean="0">
                <a:solidFill>
                  <a:srgbClr val="3380E6"/>
                </a:solidFill>
                <a:latin typeface="Arial"/>
              </a:rPr>
              <a:t> Pointer</a:t>
            </a:r>
          </a:p>
        </p:txBody>
      </p:sp>
      <p:sp>
        <p:nvSpPr>
          <p:cNvPr id="139267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3600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Every object has access to its own address through a pointer called </a:t>
            </a:r>
            <a:r>
              <a:rPr lang="en-US" altLang="en-US" sz="3600" dirty="0">
                <a:solidFill>
                  <a:srgbClr val="0000FF"/>
                </a:solidFill>
                <a:cs typeface="Times New Roman" panose="02020603050405020304" pitchFamily="18" charset="0"/>
              </a:rPr>
              <a:t>this</a:t>
            </a:r>
            <a:r>
              <a:rPr lang="en-US" altLang="en-US" sz="3600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(a C++ keyword).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3600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The </a:t>
            </a:r>
            <a:r>
              <a:rPr lang="en-US" altLang="en-US" sz="3600" dirty="0">
                <a:solidFill>
                  <a:srgbClr val="000000"/>
                </a:solidFill>
                <a:cs typeface="Times New Roman" panose="02020603050405020304" pitchFamily="18" charset="0"/>
              </a:rPr>
              <a:t>this</a:t>
            </a:r>
            <a:r>
              <a:rPr lang="en-US" altLang="en-US" sz="3600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pointer is </a:t>
            </a:r>
            <a:r>
              <a:rPr lang="en-US" altLang="en-US" sz="3600" i="1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not</a:t>
            </a:r>
            <a:r>
              <a:rPr lang="en-US" altLang="en-US" sz="3600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part of the object itself—i.e., the memory occupied by the this pointer is not reflected in the result of a </a:t>
            </a:r>
            <a:r>
              <a:rPr lang="en-US" altLang="en-US" sz="3600" dirty="0" err="1">
                <a:solidFill>
                  <a:srgbClr val="000000"/>
                </a:solidFill>
                <a:cs typeface="Times New Roman" panose="02020603050405020304" pitchFamily="18" charset="0"/>
              </a:rPr>
              <a:t>sizeof</a:t>
            </a:r>
            <a:r>
              <a:rPr lang="en-US" altLang="en-US" sz="3600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operation on the object.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3600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Rather, the this pointer is passed (by the compiler) as an </a:t>
            </a:r>
            <a:r>
              <a:rPr lang="en-US" altLang="en-US" sz="3600" i="1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implicit</a:t>
            </a:r>
            <a:r>
              <a:rPr lang="en-US" altLang="en-US" sz="3600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argument to each of the object’s non-</a:t>
            </a:r>
            <a:r>
              <a:rPr lang="en-US" altLang="en-US" sz="3600" dirty="0">
                <a:solidFill>
                  <a:srgbClr val="000000"/>
                </a:solidFill>
                <a:cs typeface="Times New Roman" panose="02020603050405020304" pitchFamily="18" charset="0"/>
              </a:rPr>
              <a:t>static</a:t>
            </a:r>
            <a:r>
              <a:rPr lang="en-US" altLang="en-US" sz="3600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member functions. </a:t>
            </a:r>
          </a:p>
        </p:txBody>
      </p:sp>
      <p:sp>
        <p:nvSpPr>
          <p:cNvPr id="96260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6779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9.14</a:t>
            </a:r>
            <a:r>
              <a:rPr lang="en-US" dirty="0">
                <a:solidFill>
                  <a:srgbClr val="24B5A1"/>
                </a:solidFill>
                <a:latin typeface="Arial"/>
              </a:rPr>
              <a:t>  </a:t>
            </a:r>
            <a:r>
              <a:rPr lang="en-US" dirty="0" smtClean="0">
                <a:solidFill>
                  <a:srgbClr val="3380E6"/>
                </a:solidFill>
                <a:latin typeface="Arial"/>
              </a:rPr>
              <a:t>Using the </a:t>
            </a:r>
            <a:r>
              <a:rPr lang="en-US" dirty="0" smtClean="0">
                <a:solidFill>
                  <a:srgbClr val="3380E6"/>
                </a:solidFill>
                <a:latin typeface="Consolas" panose="020B0609020204030204" pitchFamily="49" charset="0"/>
              </a:rPr>
              <a:t>this</a:t>
            </a:r>
            <a:r>
              <a:rPr lang="en-US" dirty="0" smtClean="0">
                <a:solidFill>
                  <a:srgbClr val="3380E6"/>
                </a:solidFill>
                <a:latin typeface="Arial"/>
              </a:rPr>
              <a:t> Pointer (cont.)</a:t>
            </a:r>
          </a:p>
        </p:txBody>
      </p:sp>
      <p:sp>
        <p:nvSpPr>
          <p:cNvPr id="10137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9537" indent="0">
              <a:lnSpc>
                <a:spcPct val="90000"/>
              </a:lnSpc>
              <a:buNone/>
              <a:defRPr/>
            </a:pPr>
            <a:r>
              <a:rPr lang="en-US" sz="3200" b="1" i="1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Using the </a:t>
            </a:r>
            <a:r>
              <a:rPr lang="en-US" sz="3200" b="1" i="1" dirty="0">
                <a:solidFill>
                  <a:srgbClr val="000000"/>
                </a:solidFill>
                <a:cs typeface="Times New Roman" pitchFamily="18" charset="0"/>
              </a:rPr>
              <a:t>this</a:t>
            </a:r>
            <a:r>
              <a:rPr lang="en-US" sz="3200" b="1" i="1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Pointer to Avoid Naming Collisions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Member functions use the this pointer </a:t>
            </a:r>
            <a:r>
              <a:rPr lang="en-US" sz="3200" i="1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implicitly</a:t>
            </a:r>
            <a:r>
              <a:rPr 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(as we’ve done so far) or </a:t>
            </a:r>
            <a:r>
              <a:rPr lang="en-US" sz="3200" i="1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explicitly</a:t>
            </a:r>
            <a:r>
              <a:rPr 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to reference an object’s data members and other member functions.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A common </a:t>
            </a:r>
            <a:r>
              <a:rPr lang="en-US" sz="3200" i="1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explicit</a:t>
            </a:r>
            <a:r>
              <a:rPr 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use of the </a:t>
            </a:r>
            <a:r>
              <a:rPr lang="en-US" sz="3200" dirty="0">
                <a:solidFill>
                  <a:srgbClr val="000000"/>
                </a:solidFill>
                <a:cs typeface="Times New Roman" pitchFamily="18" charset="0"/>
              </a:rPr>
              <a:t>this</a:t>
            </a:r>
            <a:r>
              <a:rPr 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pointer is to avoid </a:t>
            </a:r>
            <a:r>
              <a:rPr lang="en-US" sz="3200" i="1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naming conflicts </a:t>
            </a:r>
            <a:r>
              <a:rPr 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between a class’s data members and member-function parameters (or other local variables). </a:t>
            </a:r>
          </a:p>
        </p:txBody>
      </p:sp>
      <p:sp>
        <p:nvSpPr>
          <p:cNvPr id="96260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65783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9.14</a:t>
            </a:r>
            <a:r>
              <a:rPr lang="en-US" dirty="0">
                <a:solidFill>
                  <a:srgbClr val="24B5A1"/>
                </a:solidFill>
                <a:latin typeface="Arial"/>
              </a:rPr>
              <a:t>  </a:t>
            </a:r>
            <a:r>
              <a:rPr lang="en-US" dirty="0" smtClean="0">
                <a:solidFill>
                  <a:srgbClr val="3380E6"/>
                </a:solidFill>
                <a:latin typeface="Arial"/>
              </a:rPr>
              <a:t>Using the </a:t>
            </a:r>
            <a:r>
              <a:rPr lang="en-US" dirty="0" smtClean="0">
                <a:solidFill>
                  <a:srgbClr val="3380E6"/>
                </a:solidFill>
                <a:latin typeface="Consolas" panose="020B0609020204030204" pitchFamily="49" charset="0"/>
              </a:rPr>
              <a:t>this</a:t>
            </a:r>
            <a:r>
              <a:rPr lang="en-US" dirty="0" smtClean="0">
                <a:solidFill>
                  <a:srgbClr val="3380E6"/>
                </a:solidFill>
                <a:latin typeface="Arial"/>
              </a:rPr>
              <a:t> Pointer (cont.)</a:t>
            </a:r>
          </a:p>
        </p:txBody>
      </p:sp>
      <p:sp>
        <p:nvSpPr>
          <p:cNvPr id="10137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Member functions use the </a:t>
            </a:r>
            <a:r>
              <a:rPr lang="en-US" sz="2800" dirty="0">
                <a:solidFill>
                  <a:srgbClr val="000000"/>
                </a:solidFill>
                <a:cs typeface="Times New Roman" pitchFamily="18" charset="0"/>
              </a:rPr>
              <a:t>this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pointer implicitly </a:t>
            </a:r>
            <a:r>
              <a:rPr lang="en-US" sz="2800" dirty="0" smtClean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or 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explicitly to reference an object’s data members and other member </a:t>
            </a:r>
            <a:r>
              <a:rPr lang="en-US" sz="2800" dirty="0" smtClean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functions</a:t>
            </a:r>
          </a:p>
          <a:p>
            <a:pPr>
              <a:lnSpc>
                <a:spcPct val="90000"/>
              </a:lnSpc>
              <a:defRPr/>
            </a:pPr>
            <a:r>
              <a:rPr lang="en-US" sz="2800" dirty="0" smtClean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A 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common explicit use of the </a:t>
            </a:r>
            <a:r>
              <a:rPr lang="en-US" sz="2800" dirty="0">
                <a:solidFill>
                  <a:srgbClr val="000000"/>
                </a:solidFill>
                <a:cs typeface="Times New Roman" pitchFamily="18" charset="0"/>
              </a:rPr>
              <a:t>this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pointer is to avoid naming conflicts between a class’s data members and member-function parameters (or other local variables</a:t>
            </a:r>
            <a:r>
              <a:rPr lang="en-US" sz="2800" dirty="0" smtClean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) </a:t>
            </a:r>
          </a:p>
        </p:txBody>
      </p:sp>
      <p:sp>
        <p:nvSpPr>
          <p:cNvPr id="96260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39469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7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9050"/>
            <a:ext cx="12192000" cy="42783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52383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9.14</a:t>
            </a:r>
            <a:r>
              <a:rPr lang="en-US" dirty="0">
                <a:solidFill>
                  <a:srgbClr val="24B5A1"/>
                </a:solidFill>
                <a:latin typeface="Arial"/>
              </a:rPr>
              <a:t>  </a:t>
            </a:r>
            <a:r>
              <a:rPr lang="en-US" dirty="0" smtClean="0">
                <a:solidFill>
                  <a:srgbClr val="3380E6"/>
                </a:solidFill>
                <a:latin typeface="Arial"/>
              </a:rPr>
              <a:t>Using the </a:t>
            </a:r>
            <a:r>
              <a:rPr lang="en-US" dirty="0" smtClean="0">
                <a:solidFill>
                  <a:srgbClr val="3380E6"/>
                </a:solidFill>
                <a:latin typeface="Consolas" panose="020B0609020204030204" pitchFamily="49" charset="0"/>
              </a:rPr>
              <a:t>this</a:t>
            </a:r>
            <a:r>
              <a:rPr lang="en-US" dirty="0" smtClean="0">
                <a:solidFill>
                  <a:srgbClr val="3380E6"/>
                </a:solidFill>
                <a:latin typeface="Arial"/>
              </a:rPr>
              <a:t> Pointer (cont.)</a:t>
            </a:r>
          </a:p>
        </p:txBody>
      </p:sp>
      <p:sp>
        <p:nvSpPr>
          <p:cNvPr id="10137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9537" indent="0">
              <a:lnSpc>
                <a:spcPct val="90000"/>
              </a:lnSpc>
              <a:buNone/>
              <a:defRPr/>
            </a:pPr>
            <a:r>
              <a:rPr lang="en-US" sz="3200" b="1" i="1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Type of the </a:t>
            </a:r>
            <a:r>
              <a:rPr lang="en-US" sz="3200" b="1" i="1" dirty="0">
                <a:solidFill>
                  <a:srgbClr val="000000"/>
                </a:solidFill>
                <a:cs typeface="Times New Roman" pitchFamily="18" charset="0"/>
              </a:rPr>
              <a:t>this</a:t>
            </a:r>
            <a:r>
              <a:rPr lang="en-US" sz="3200" b="1" i="1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Pointer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The type of the </a:t>
            </a:r>
            <a:r>
              <a:rPr lang="en-US" sz="3200" dirty="0">
                <a:solidFill>
                  <a:srgbClr val="000000"/>
                </a:solidFill>
                <a:cs typeface="Times New Roman" pitchFamily="18" charset="0"/>
              </a:rPr>
              <a:t>this</a:t>
            </a:r>
            <a:r>
              <a:rPr 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pointer depends on the type of the object and whether the member function in which </a:t>
            </a:r>
            <a:r>
              <a:rPr lang="en-US" sz="3200" dirty="0">
                <a:solidFill>
                  <a:srgbClr val="000000"/>
                </a:solidFill>
                <a:cs typeface="Times New Roman" pitchFamily="18" charset="0"/>
              </a:rPr>
              <a:t>this</a:t>
            </a:r>
            <a:r>
              <a:rPr 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is used is declared </a:t>
            </a:r>
            <a:r>
              <a:rPr lang="en-US" sz="3200" dirty="0" err="1" smtClean="0">
                <a:solidFill>
                  <a:srgbClr val="000000"/>
                </a:solidFill>
                <a:cs typeface="Times New Roman" pitchFamily="18" charset="0"/>
              </a:rPr>
              <a:t>const</a:t>
            </a:r>
            <a:r>
              <a:rPr lang="en-US" sz="3200" dirty="0" smtClean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</a:t>
            </a:r>
            <a:endParaRPr lang="en-US" sz="3200" dirty="0">
              <a:solidFill>
                <a:srgbClr val="000000"/>
              </a:solidFill>
              <a:latin typeface="Cambria" panose="02040503050406030204" pitchFamily="18" charset="0"/>
              <a:cs typeface="Times New Roman" pitchFamily="18" charset="0"/>
            </a:endParaRPr>
          </a:p>
          <a:p>
            <a:pPr lvl="1">
              <a:lnSpc>
                <a:spcPct val="90000"/>
              </a:lnSpc>
              <a:defRPr/>
            </a:pP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In a non-</a:t>
            </a:r>
            <a:r>
              <a:rPr lang="en-US" sz="2800" dirty="0" err="1">
                <a:solidFill>
                  <a:srgbClr val="000000"/>
                </a:solidFill>
                <a:cs typeface="Times New Roman" pitchFamily="18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member function of class </a:t>
            </a:r>
            <a:r>
              <a:rPr lang="en-US" sz="2800" dirty="0">
                <a:solidFill>
                  <a:srgbClr val="000000"/>
                </a:solidFill>
                <a:cs typeface="Times New Roman" pitchFamily="18" charset="0"/>
              </a:rPr>
              <a:t>Employee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, the this pointer has the type </a:t>
            </a:r>
            <a:r>
              <a:rPr lang="en-US" sz="2800" dirty="0">
                <a:solidFill>
                  <a:srgbClr val="000000"/>
                </a:solidFill>
                <a:cs typeface="Times New Roman" pitchFamily="18" charset="0"/>
              </a:rPr>
              <a:t>Employee*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cs typeface="Times New Roman" pitchFamily="18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cs typeface="Times New Roman" pitchFamily="18" charset="0"/>
              </a:rPr>
              <a:t>—a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constant pointer to </a:t>
            </a:r>
            <a:r>
              <a:rPr lang="en-US" sz="2800" dirty="0" smtClean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a </a:t>
            </a:r>
            <a:r>
              <a:rPr lang="en-US" sz="2800" dirty="0" err="1" smtClean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nonconstant</a:t>
            </a:r>
            <a:r>
              <a:rPr lang="en-US" sz="2800" dirty="0" smtClean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</a:t>
            </a:r>
            <a:r>
              <a:rPr lang="en-US" sz="2800" dirty="0" smtClean="0">
                <a:solidFill>
                  <a:srgbClr val="000000"/>
                </a:solidFill>
                <a:cs typeface="Times New Roman" pitchFamily="18" charset="0"/>
              </a:rPr>
              <a:t>Employee</a:t>
            </a:r>
            <a:r>
              <a:rPr lang="en-US" sz="2800" dirty="0" smtClean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. 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800" dirty="0" smtClean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In a </a:t>
            </a:r>
            <a:r>
              <a:rPr lang="en-US" sz="2800" dirty="0" err="1" smtClean="0">
                <a:solidFill>
                  <a:srgbClr val="000000"/>
                </a:solidFill>
                <a:cs typeface="Times New Roman" pitchFamily="18" charset="0"/>
              </a:rPr>
              <a:t>const</a:t>
            </a:r>
            <a:r>
              <a:rPr lang="en-US" sz="2800" dirty="0" smtClean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member function, this has the type </a:t>
            </a:r>
            <a:r>
              <a:rPr lang="en-US" sz="2800" dirty="0" err="1" smtClean="0">
                <a:solidFill>
                  <a:srgbClr val="000000"/>
                </a:solidFill>
                <a:cs typeface="Times New Roman" pitchFamily="18" charset="0"/>
              </a:rPr>
              <a:t>const</a:t>
            </a:r>
            <a:r>
              <a:rPr lang="en-US" sz="2800" dirty="0" smtClean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</a:t>
            </a:r>
            <a:r>
              <a:rPr lang="en-US" sz="2800" dirty="0" smtClean="0">
                <a:solidFill>
                  <a:srgbClr val="000000"/>
                </a:solidFill>
                <a:cs typeface="Times New Roman" pitchFamily="18" charset="0"/>
              </a:rPr>
              <a:t>Employee*</a:t>
            </a:r>
            <a:r>
              <a:rPr lang="en-US" sz="2800" dirty="0" smtClean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cs typeface="Times New Roman" pitchFamily="18" charset="0"/>
              </a:rPr>
              <a:t>const</a:t>
            </a:r>
            <a:r>
              <a:rPr lang="en-US" sz="2800" dirty="0" smtClean="0">
                <a:solidFill>
                  <a:srgbClr val="000000"/>
                </a:solidFill>
                <a:cs typeface="Times New Roman" pitchFamily="18" charset="0"/>
              </a:rPr>
              <a:t>—a</a:t>
            </a:r>
            <a:r>
              <a:rPr lang="en-US" sz="2800" dirty="0" smtClean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constant pointer to a constant </a:t>
            </a:r>
            <a:r>
              <a:rPr lang="en-US" sz="2800" dirty="0" smtClean="0">
                <a:solidFill>
                  <a:srgbClr val="000000"/>
                </a:solidFill>
                <a:cs typeface="Times New Roman" pitchFamily="18" charset="0"/>
              </a:rPr>
              <a:t>Employee</a:t>
            </a:r>
            <a:r>
              <a:rPr lang="en-US" sz="2800" dirty="0" smtClean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.</a:t>
            </a:r>
            <a:endParaRPr lang="en-US" sz="2800" dirty="0">
              <a:solidFill>
                <a:srgbClr val="000000"/>
              </a:solidFill>
              <a:latin typeface="Cambria" panose="02040503050406030204" pitchFamily="18" charset="0"/>
              <a:cs typeface="Times New Roman" pitchFamily="18" charset="0"/>
            </a:endParaRPr>
          </a:p>
        </p:txBody>
      </p:sp>
      <p:sp>
        <p:nvSpPr>
          <p:cNvPr id="96260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31687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9.14.1</a:t>
            </a:r>
            <a:r>
              <a:rPr lang="en-US" dirty="0">
                <a:solidFill>
                  <a:srgbClr val="24B5A1"/>
                </a:solidFill>
                <a:latin typeface="Arial"/>
              </a:rPr>
              <a:t>  </a:t>
            </a:r>
            <a:r>
              <a:rPr lang="en-US" dirty="0" smtClean="0">
                <a:solidFill>
                  <a:srgbClr val="3380E6"/>
                </a:solidFill>
                <a:latin typeface="Arial"/>
              </a:rPr>
              <a:t>Implicitly 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and Explicitly Using the </a:t>
            </a:r>
            <a:r>
              <a:rPr lang="en-US" dirty="0" smtClean="0">
                <a:solidFill>
                  <a:srgbClr val="3380E6"/>
                </a:solidFill>
              </a:rPr>
              <a:t>this </a:t>
            </a:r>
            <a:r>
              <a:rPr lang="en-US" dirty="0" smtClean="0">
                <a:solidFill>
                  <a:srgbClr val="3380E6"/>
                </a:solidFill>
                <a:latin typeface="Arial"/>
              </a:rPr>
              <a:t>Pointer 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to Access an Object’s Data Members</a:t>
            </a:r>
            <a:endParaRPr lang="en-US" dirty="0" smtClean="0">
              <a:solidFill>
                <a:srgbClr val="3380E6"/>
              </a:solidFill>
              <a:latin typeface="Arial"/>
            </a:endParaRPr>
          </a:p>
        </p:txBody>
      </p:sp>
      <p:sp>
        <p:nvSpPr>
          <p:cNvPr id="10137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3200" dirty="0" smtClean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Figure 9.24 </a:t>
            </a:r>
            <a:r>
              <a:rPr 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demonstrates the implicit and explicit use of the this pointer to enable a member function of class </a:t>
            </a:r>
            <a:r>
              <a:rPr lang="en-US" sz="3200" dirty="0">
                <a:solidFill>
                  <a:srgbClr val="000000"/>
                </a:solidFill>
                <a:cs typeface="Times New Roman" pitchFamily="18" charset="0"/>
              </a:rPr>
              <a:t>Test</a:t>
            </a:r>
            <a:r>
              <a:rPr 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to print the private data </a:t>
            </a:r>
            <a:r>
              <a:rPr lang="en-US" sz="3200" dirty="0">
                <a:solidFill>
                  <a:srgbClr val="000000"/>
                </a:solidFill>
                <a:cs typeface="Times New Roman" pitchFamily="18" charset="0"/>
              </a:rPr>
              <a:t>x</a:t>
            </a:r>
            <a:r>
              <a:rPr 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of a </a:t>
            </a:r>
            <a:r>
              <a:rPr lang="en-US" sz="3200" dirty="0">
                <a:solidFill>
                  <a:srgbClr val="000000"/>
                </a:solidFill>
                <a:cs typeface="Times New Roman" pitchFamily="18" charset="0"/>
              </a:rPr>
              <a:t>Test</a:t>
            </a:r>
            <a:r>
              <a:rPr 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object. </a:t>
            </a:r>
          </a:p>
        </p:txBody>
      </p:sp>
      <p:sp>
        <p:nvSpPr>
          <p:cNvPr id="96260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95012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7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"/>
            <a:ext cx="12192000" cy="65135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8072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7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213" y="0"/>
            <a:ext cx="955198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05437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9.14.2</a:t>
            </a:r>
            <a:r>
              <a:rPr lang="en-US" dirty="0">
                <a:solidFill>
                  <a:srgbClr val="24B5A1"/>
                </a:solidFill>
                <a:latin typeface="Arial"/>
              </a:rPr>
              <a:t>  </a:t>
            </a:r>
            <a:r>
              <a:rPr lang="en-US" dirty="0" smtClean="0">
                <a:solidFill>
                  <a:srgbClr val="3380E6"/>
                </a:solidFill>
                <a:latin typeface="Arial"/>
              </a:rPr>
              <a:t>Using 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the </a:t>
            </a:r>
            <a:r>
              <a:rPr lang="en-US" dirty="0">
                <a:solidFill>
                  <a:srgbClr val="3380E6"/>
                </a:solidFill>
              </a:rPr>
              <a:t>this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Pointer to Enable Cascaded Function Calls</a:t>
            </a:r>
            <a:endParaRPr lang="en-US" dirty="0" smtClean="0">
              <a:solidFill>
                <a:srgbClr val="3380E6"/>
              </a:solidFill>
              <a:latin typeface="Arial"/>
            </a:endParaRPr>
          </a:p>
        </p:txBody>
      </p:sp>
      <p:sp>
        <p:nvSpPr>
          <p:cNvPr id="10137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800" dirty="0" smtClean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Another 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use of the </a:t>
            </a:r>
            <a:r>
              <a:rPr lang="en-US" sz="2800" dirty="0">
                <a:solidFill>
                  <a:srgbClr val="000000"/>
                </a:solidFill>
                <a:cs typeface="Times New Roman" pitchFamily="18" charset="0"/>
              </a:rPr>
              <a:t>this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pointer is to enable </a:t>
            </a:r>
            <a:r>
              <a:rPr lang="en-US" sz="2800" dirty="0">
                <a:solidFill>
                  <a:srgbClr val="0000FF"/>
                </a:solidFill>
                <a:latin typeface="Cambria" panose="02040503050406030204" pitchFamily="18" charset="0"/>
                <a:cs typeface="Times New Roman" pitchFamily="18" charset="0"/>
              </a:rPr>
              <a:t>cascaded member-function calls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—that is, invoking multiple </a:t>
            </a:r>
            <a:r>
              <a:rPr lang="en-US" sz="2800" dirty="0" smtClean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functions sequentially 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in the same statement </a:t>
            </a:r>
            <a:endParaRPr lang="en-US" sz="2800" dirty="0" smtClean="0">
              <a:solidFill>
                <a:srgbClr val="000000"/>
              </a:solidFill>
              <a:latin typeface="Cambria" panose="02040503050406030204" pitchFamily="18" charset="0"/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dirty="0" smtClean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The 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program of Figs. </a:t>
            </a:r>
            <a:r>
              <a:rPr lang="en-US" sz="2800" dirty="0" smtClean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9.25–9.27 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modifies class </a:t>
            </a:r>
            <a:r>
              <a:rPr lang="en-US" sz="2800" dirty="0">
                <a:solidFill>
                  <a:srgbClr val="000000"/>
                </a:solidFill>
                <a:cs typeface="Times New Roman" pitchFamily="18" charset="0"/>
              </a:rPr>
              <a:t>Time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’s </a:t>
            </a:r>
            <a:r>
              <a:rPr lang="en-US" sz="2800" dirty="0">
                <a:solidFill>
                  <a:srgbClr val="000000"/>
                </a:solidFill>
                <a:cs typeface="Times New Roman" pitchFamily="18" charset="0"/>
              </a:rPr>
              <a:t>set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functions </a:t>
            </a:r>
            <a:r>
              <a:rPr lang="en-US" sz="2800" dirty="0">
                <a:solidFill>
                  <a:srgbClr val="000000"/>
                </a:solidFill>
                <a:cs typeface="Times New Roman" pitchFamily="18" charset="0"/>
              </a:rPr>
              <a:t>setTime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, </a:t>
            </a:r>
            <a:r>
              <a:rPr lang="en-US" sz="2800" dirty="0">
                <a:solidFill>
                  <a:srgbClr val="000000"/>
                </a:solidFill>
                <a:cs typeface="Times New Roman" pitchFamily="18" charset="0"/>
              </a:rPr>
              <a:t>setHour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, </a:t>
            </a:r>
            <a:r>
              <a:rPr lang="en-US" sz="2800" dirty="0">
                <a:solidFill>
                  <a:srgbClr val="000000"/>
                </a:solidFill>
                <a:cs typeface="Times New Roman" pitchFamily="18" charset="0"/>
              </a:rPr>
              <a:t>setMinute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and </a:t>
            </a:r>
            <a:r>
              <a:rPr lang="en-US" sz="2800" dirty="0">
                <a:solidFill>
                  <a:srgbClr val="000000"/>
                </a:solidFill>
                <a:cs typeface="Times New Roman" pitchFamily="18" charset="0"/>
              </a:rPr>
              <a:t>setSecond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such that each returns a reference to a </a:t>
            </a:r>
            <a:r>
              <a:rPr lang="en-US" sz="2800" dirty="0">
                <a:solidFill>
                  <a:srgbClr val="000000"/>
                </a:solidFill>
                <a:cs typeface="Times New Roman" pitchFamily="18" charset="0"/>
              </a:rPr>
              <a:t>Time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object to enable cascaded member-function calls.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dirty="0" smtClean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The 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last statement in the body of each of these member functions returns </a:t>
            </a:r>
            <a:r>
              <a:rPr lang="en-US" sz="2800" dirty="0" smtClean="0">
                <a:solidFill>
                  <a:srgbClr val="000000"/>
                </a:solidFill>
                <a:cs typeface="Times New Roman" pitchFamily="18" charset="0"/>
              </a:rPr>
              <a:t>* </a:t>
            </a:r>
            <a:r>
              <a:rPr lang="en-US" sz="2800" dirty="0" smtClean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into 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a return type of </a:t>
            </a:r>
            <a:r>
              <a:rPr lang="en-US" sz="2800" dirty="0">
                <a:solidFill>
                  <a:srgbClr val="000000"/>
                </a:solidFill>
                <a:cs typeface="Times New Roman" pitchFamily="18" charset="0"/>
              </a:rPr>
              <a:t>Time &amp;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The program of Fig. </a:t>
            </a:r>
            <a:r>
              <a:rPr lang="en-US" sz="2800" dirty="0" smtClean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9.27 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creates </a:t>
            </a:r>
            <a:r>
              <a:rPr lang="en-US" sz="2800" dirty="0">
                <a:solidFill>
                  <a:srgbClr val="000000"/>
                </a:solidFill>
                <a:cs typeface="Times New Roman" pitchFamily="18" charset="0"/>
              </a:rPr>
              <a:t>Time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object </a:t>
            </a:r>
            <a:r>
              <a:rPr lang="en-US" sz="2800" dirty="0" smtClean="0">
                <a:solidFill>
                  <a:srgbClr val="000000"/>
                </a:solidFill>
                <a:cs typeface="Times New Roman" pitchFamily="18" charset="0"/>
              </a:rPr>
              <a:t>t</a:t>
            </a:r>
            <a:r>
              <a:rPr lang="en-US" sz="2800" dirty="0" smtClean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, 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then uses it in </a:t>
            </a:r>
            <a:r>
              <a:rPr lang="en-US" sz="2800" i="1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cascaded member-function </a:t>
            </a:r>
            <a:r>
              <a:rPr lang="en-US" sz="2800" i="1" dirty="0" smtClean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calls</a:t>
            </a:r>
            <a:endParaRPr lang="en-US" sz="2800" dirty="0">
              <a:solidFill>
                <a:srgbClr val="000000"/>
              </a:solidFill>
              <a:latin typeface="Cambria" panose="02040503050406030204" pitchFamily="18" charset="0"/>
              <a:cs typeface="Times New Roman" pitchFamily="18" charset="0"/>
            </a:endParaRPr>
          </a:p>
        </p:txBody>
      </p:sp>
      <p:sp>
        <p:nvSpPr>
          <p:cNvPr id="96260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77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88" y="0"/>
            <a:ext cx="101314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30314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8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0"/>
            <a:ext cx="113284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90485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8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4063"/>
            <a:ext cx="12192000" cy="53482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5236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8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0"/>
            <a:ext cx="94488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12300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8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0"/>
            <a:ext cx="94488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62586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8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675" y="0"/>
            <a:ext cx="97726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65730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8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38"/>
            <a:ext cx="12192000" cy="68167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06400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8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00" y="0"/>
            <a:ext cx="94726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87125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9.15</a:t>
            </a:r>
            <a:r>
              <a:rPr lang="en-US" dirty="0">
                <a:solidFill>
                  <a:srgbClr val="24B5A1"/>
                </a:solidFill>
                <a:latin typeface="Arial"/>
              </a:rPr>
              <a:t>  </a:t>
            </a:r>
            <a:r>
              <a:rPr lang="en-US" dirty="0" smtClean="0">
                <a:solidFill>
                  <a:srgbClr val="3380E6"/>
                </a:solidFill>
                <a:latin typeface="Consolas" panose="020B0609020204030204" pitchFamily="49" charset="0"/>
              </a:rPr>
              <a:t>static</a:t>
            </a:r>
            <a:r>
              <a:rPr lang="en-US" dirty="0" smtClean="0">
                <a:solidFill>
                  <a:srgbClr val="3380E6"/>
                </a:solidFill>
                <a:latin typeface="Arial"/>
              </a:rPr>
              <a:t> Class Members</a:t>
            </a:r>
          </a:p>
        </p:txBody>
      </p:sp>
      <p:sp>
        <p:nvSpPr>
          <p:cNvPr id="15872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In certain cases, only one copy of a variable should be </a:t>
            </a:r>
            <a:r>
              <a:rPr lang="en-US" altLang="en-US" sz="3200" i="1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shared</a:t>
            </a: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by </a:t>
            </a:r>
            <a:r>
              <a:rPr lang="en-US" altLang="en-US" sz="3200" i="1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all</a:t>
            </a: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objects of a class.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A </a:t>
            </a:r>
            <a:r>
              <a:rPr lang="en-US" altLang="en-US" sz="3200" dirty="0">
                <a:solidFill>
                  <a:srgbClr val="0000FF"/>
                </a:solidFill>
                <a:cs typeface="Times New Roman" panose="02020603050405020304" pitchFamily="18" charset="0"/>
              </a:rPr>
              <a:t>static</a:t>
            </a:r>
            <a:r>
              <a:rPr lang="en-US" altLang="en-US" sz="3200" dirty="0">
                <a:solidFill>
                  <a:srgbClr val="0000FF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 data member </a:t>
            </a: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is used for these and other reasons.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Such a variable represents </a:t>
            </a:r>
            <a:r>
              <a:rPr lang="en-US" altLang="en-US" sz="3200" dirty="0" smtClean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“</a:t>
            </a:r>
            <a:r>
              <a:rPr lang="en-US" altLang="en-US" sz="3200" dirty="0" err="1" smtClean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classwide</a:t>
            </a: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” information, i.e., data that is shared by all instances and is not specific to any one object of the class. </a:t>
            </a:r>
          </a:p>
        </p:txBody>
      </p:sp>
      <p:sp>
        <p:nvSpPr>
          <p:cNvPr id="96260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3665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8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6888"/>
            <a:ext cx="12192000" cy="33242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7476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9.15.2</a:t>
            </a:r>
            <a:r>
              <a:rPr lang="en-US" dirty="0">
                <a:solidFill>
                  <a:srgbClr val="24B5A1"/>
                </a:solidFill>
                <a:latin typeface="Arial"/>
              </a:rPr>
              <a:t>  </a:t>
            </a:r>
            <a:r>
              <a:rPr lang="en-US" dirty="0" smtClean="0">
                <a:solidFill>
                  <a:srgbClr val="3380E6"/>
                </a:solidFill>
                <a:latin typeface="Arial"/>
              </a:rPr>
              <a:t>Scope 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and Initialization of </a:t>
            </a:r>
            <a:r>
              <a:rPr lang="en-US" dirty="0">
                <a:solidFill>
                  <a:srgbClr val="3380E6"/>
                </a:solidFill>
              </a:rPr>
              <a:t>static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Data Members</a:t>
            </a:r>
            <a:endParaRPr lang="en-US" dirty="0" smtClean="0">
              <a:solidFill>
                <a:srgbClr val="3380E6"/>
              </a:solidFill>
              <a:latin typeface="Arial"/>
            </a:endParaRPr>
          </a:p>
        </p:txBody>
      </p:sp>
      <p:sp>
        <p:nvSpPr>
          <p:cNvPr id="10137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3200" dirty="0" smtClean="0">
                <a:solidFill>
                  <a:srgbClr val="000000"/>
                </a:solidFill>
                <a:cs typeface="Times New Roman" pitchFamily="18" charset="0"/>
              </a:rPr>
              <a:t>static</a:t>
            </a:r>
            <a:r>
              <a:rPr lang="en-US" sz="3200" dirty="0" smtClean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data </a:t>
            </a:r>
            <a:r>
              <a:rPr 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members have </a:t>
            </a:r>
            <a:r>
              <a:rPr lang="en-US" sz="3200" i="1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class scope.</a:t>
            </a:r>
            <a:r>
              <a:rPr 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A </a:t>
            </a:r>
            <a:r>
              <a:rPr lang="en-US" sz="3200" dirty="0">
                <a:solidFill>
                  <a:srgbClr val="000000"/>
                </a:solidFill>
                <a:cs typeface="Times New Roman" pitchFamily="18" charset="0"/>
              </a:rPr>
              <a:t>static</a:t>
            </a:r>
            <a:r>
              <a:rPr 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data member must be initialized </a:t>
            </a:r>
            <a:r>
              <a:rPr lang="en-US" sz="3200" i="1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exactly</a:t>
            </a:r>
            <a:r>
              <a:rPr 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once.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Fundamental-type </a:t>
            </a:r>
            <a:r>
              <a:rPr lang="en-US" sz="3200" dirty="0">
                <a:solidFill>
                  <a:srgbClr val="000000"/>
                </a:solidFill>
                <a:cs typeface="Times New Roman" pitchFamily="18" charset="0"/>
              </a:rPr>
              <a:t>static</a:t>
            </a:r>
            <a:r>
              <a:rPr 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data members are initialized by default to </a:t>
            </a:r>
            <a:r>
              <a:rPr lang="en-US" sz="3200" dirty="0">
                <a:solidFill>
                  <a:srgbClr val="000000"/>
                </a:solidFill>
                <a:cs typeface="Times New Roman" pitchFamily="18" charset="0"/>
              </a:rPr>
              <a:t>0</a:t>
            </a:r>
            <a:r>
              <a:rPr 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.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3200" dirty="0" smtClean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In C</a:t>
            </a:r>
            <a:r>
              <a:rPr lang="en-US" sz="32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++11’s </a:t>
            </a:r>
            <a:r>
              <a:rPr lang="en-US" sz="3200" dirty="0" smtClean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all </a:t>
            </a:r>
            <a:r>
              <a:rPr lang="en-US" sz="3200" dirty="0" smtClean="0">
                <a:solidFill>
                  <a:srgbClr val="000000"/>
                </a:solidFill>
                <a:cs typeface="Times New Roman" pitchFamily="18" charset="0"/>
              </a:rPr>
              <a:t>static</a:t>
            </a:r>
            <a:r>
              <a:rPr lang="en-US" sz="3200" dirty="0" smtClean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</a:t>
            </a:r>
            <a:r>
              <a:rPr lang="en-US" sz="3200" dirty="0" err="1" smtClean="0">
                <a:solidFill>
                  <a:srgbClr val="000000"/>
                </a:solidFill>
                <a:cs typeface="Times New Roman" pitchFamily="18" charset="0"/>
              </a:rPr>
              <a:t>const</a:t>
            </a:r>
            <a:r>
              <a:rPr lang="en-US" sz="3200" dirty="0" smtClean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data members can have in-class initializers</a:t>
            </a:r>
            <a:endParaRPr lang="en-US" sz="3200" dirty="0">
              <a:solidFill>
                <a:srgbClr val="000000"/>
              </a:solidFill>
              <a:latin typeface="Cambria" panose="02040503050406030204" pitchFamily="18" charset="0"/>
              <a:cs typeface="Times New Roman" pitchFamily="18" charset="0"/>
            </a:endParaRPr>
          </a:p>
        </p:txBody>
      </p:sp>
      <p:sp>
        <p:nvSpPr>
          <p:cNvPr id="96260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314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9.2.3</a:t>
            </a:r>
            <a:r>
              <a:rPr lang="en-US" dirty="0" smtClean="0">
                <a:solidFill>
                  <a:srgbClr val="24B5A1"/>
                </a:solidFill>
                <a:latin typeface="Arial"/>
              </a:rPr>
              <a:t>  </a:t>
            </a:r>
            <a:r>
              <a:rPr lang="en-US" dirty="0" smtClean="0">
                <a:solidFill>
                  <a:srgbClr val="3380E6"/>
                </a:solidFill>
                <a:latin typeface="Consolas" panose="020B0609020204030204" pitchFamily="49" charset="0"/>
              </a:rPr>
              <a:t>Time</a:t>
            </a:r>
            <a:r>
              <a:rPr lang="en-US" dirty="0" smtClean="0">
                <a:solidFill>
                  <a:srgbClr val="3380E6"/>
                </a:solidFill>
                <a:latin typeface="Arial"/>
              </a:rPr>
              <a:t> Class </a:t>
            </a:r>
            <a:r>
              <a:rPr lang="en-US" dirty="0" smtClean="0">
                <a:solidFill>
                  <a:srgbClr val="3380E6"/>
                </a:solidFill>
                <a:latin typeface="Arial"/>
              </a:rPr>
              <a:t>Definition</a:t>
            </a:r>
            <a:endParaRPr lang="en-US" dirty="0" smtClean="0">
              <a:solidFill>
                <a:srgbClr val="3380E6"/>
              </a:solidFill>
              <a:latin typeface="Arial"/>
            </a:endParaRPr>
          </a:p>
        </p:txBody>
      </p:sp>
      <p:sp>
        <p:nvSpPr>
          <p:cNvPr id="16387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header still specifies the class’s </a:t>
            </a:r>
            <a:r>
              <a:rPr lang="en-US" altLang="en-US" dirty="0">
                <a:solidFill>
                  <a:srgbClr val="000000"/>
                </a:solidFill>
              </a:rPr>
              <a:t>private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data members (lines 17–19) </a:t>
            </a:r>
            <a:endParaRPr lang="en-US" altLang="en-US" dirty="0" smtClean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each 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uses a C++11 in-class list initializer to set the data member to 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0</a:t>
            </a:r>
          </a:p>
          <a:p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Compiler 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must know the data members of the class to determine how much memory to reserve for each object of the 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class</a:t>
            </a:r>
          </a:p>
          <a:p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Including 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header </a:t>
            </a:r>
            <a:r>
              <a:rPr lang="en-US" altLang="en-US" dirty="0" err="1">
                <a:solidFill>
                  <a:srgbClr val="000000"/>
                </a:solidFill>
              </a:rPr>
              <a:t>Time.h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in the client code (line 6 of Fig. 9.3) provides the compiler with the information it needs to ensure that the client code calls the member functions of class </a:t>
            </a:r>
            <a:r>
              <a:rPr lang="en-US" altLang="en-US" dirty="0">
                <a:solidFill>
                  <a:srgbClr val="000000"/>
                </a:solidFill>
              </a:rPr>
              <a:t>Time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correctly. </a:t>
            </a:r>
            <a:endParaRPr lang="en-US" altLang="en-US" dirty="0" smtClean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sp>
        <p:nvSpPr>
          <p:cNvPr id="15364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18505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9.15.3</a:t>
            </a:r>
            <a:r>
              <a:rPr lang="en-US" dirty="0">
                <a:solidFill>
                  <a:srgbClr val="24B5A1"/>
                </a:solidFill>
                <a:latin typeface="Arial"/>
              </a:rPr>
              <a:t>  </a:t>
            </a:r>
            <a:r>
              <a:rPr lang="en-US" dirty="0" smtClean="0">
                <a:solidFill>
                  <a:srgbClr val="3380E6"/>
                </a:solidFill>
                <a:latin typeface="Arial"/>
              </a:rPr>
              <a:t>Accessing </a:t>
            </a:r>
            <a:r>
              <a:rPr lang="en-US" dirty="0">
                <a:solidFill>
                  <a:srgbClr val="3380E6"/>
                </a:solidFill>
              </a:rPr>
              <a:t>static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Data Members</a:t>
            </a:r>
            <a:endParaRPr lang="en-US" dirty="0" smtClean="0">
              <a:solidFill>
                <a:srgbClr val="3380E6"/>
              </a:solidFill>
              <a:latin typeface="Arial"/>
            </a:endParaRPr>
          </a:p>
        </p:txBody>
      </p:sp>
      <p:sp>
        <p:nvSpPr>
          <p:cNvPr id="10137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400" dirty="0" smtClean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A 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class’s </a:t>
            </a:r>
            <a:r>
              <a:rPr lang="en-US" sz="2400" dirty="0">
                <a:solidFill>
                  <a:srgbClr val="000000"/>
                </a:solidFill>
                <a:cs typeface="Times New Roman" pitchFamily="18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and </a:t>
            </a:r>
            <a:r>
              <a:rPr lang="en-US" sz="2400" dirty="0">
                <a:solidFill>
                  <a:srgbClr val="000000"/>
                </a:solidFill>
                <a:cs typeface="Times New Roman" pitchFamily="18" charset="0"/>
              </a:rPr>
              <a:t>protected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cs typeface="Times New Roman" pitchFamily="18" charset="0"/>
              </a:rPr>
              <a:t>static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members are normally accessed through the class’s </a:t>
            </a:r>
            <a:r>
              <a:rPr lang="en-US" sz="2400" dirty="0">
                <a:solidFill>
                  <a:srgbClr val="000000"/>
                </a:solidFill>
                <a:cs typeface="Times New Roman" pitchFamily="18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member functions or friends.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i="1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A class’s </a:t>
            </a:r>
            <a:r>
              <a:rPr lang="en-US" sz="2400" i="1" dirty="0">
                <a:solidFill>
                  <a:srgbClr val="000000"/>
                </a:solidFill>
                <a:cs typeface="Times New Roman" pitchFamily="18" charset="0"/>
              </a:rPr>
              <a:t>static</a:t>
            </a:r>
            <a:r>
              <a:rPr lang="en-US" sz="2400" i="1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members exist even when no objects of that class exist.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To access a </a:t>
            </a:r>
            <a:r>
              <a:rPr lang="en-US" sz="2400" dirty="0">
                <a:solidFill>
                  <a:srgbClr val="000000"/>
                </a:solidFill>
                <a:cs typeface="Times New Roman" pitchFamily="18" charset="0"/>
              </a:rPr>
              <a:t>public static 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class member when no objects of the class exist, simply prefix the class name and the scope resolution operator (</a:t>
            </a:r>
            <a:r>
              <a:rPr lang="en-US" sz="2400" dirty="0">
                <a:solidFill>
                  <a:srgbClr val="000000"/>
                </a:solidFill>
                <a:cs typeface="Times New Roman" pitchFamily="18" charset="0"/>
              </a:rPr>
              <a:t>::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) to the name of the data member.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To access a private or protected static class member when no objects of the class exist, provide a public </a:t>
            </a:r>
            <a:r>
              <a:rPr lang="en-US" sz="2400" dirty="0">
                <a:solidFill>
                  <a:srgbClr val="0000FF"/>
                </a:solidFill>
                <a:cs typeface="Times New Roman" pitchFamily="18" charset="0"/>
              </a:rPr>
              <a:t>static</a:t>
            </a:r>
            <a:r>
              <a:rPr lang="en-US" sz="2400" dirty="0">
                <a:solidFill>
                  <a:srgbClr val="0000FF"/>
                </a:solidFill>
                <a:latin typeface="Cambria" panose="02040503050406030204" pitchFamily="18" charset="0"/>
                <a:cs typeface="Times New Roman" pitchFamily="18" charset="0"/>
              </a:rPr>
              <a:t> member function 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and call the function by prefixing its name with the class name and scope resolution operator.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A </a:t>
            </a:r>
            <a:r>
              <a:rPr lang="en-US" sz="2400" dirty="0">
                <a:solidFill>
                  <a:srgbClr val="000000"/>
                </a:solidFill>
                <a:cs typeface="Times New Roman" pitchFamily="18" charset="0"/>
              </a:rPr>
              <a:t>static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member function is a service of the </a:t>
            </a:r>
            <a:r>
              <a:rPr lang="en-US" sz="2400" i="1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class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, </a:t>
            </a:r>
            <a:r>
              <a:rPr lang="en-US" sz="2400" i="1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not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of a specific </a:t>
            </a:r>
            <a:r>
              <a:rPr lang="en-US" sz="2400" i="1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object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of the class.</a:t>
            </a:r>
          </a:p>
        </p:txBody>
      </p:sp>
      <p:sp>
        <p:nvSpPr>
          <p:cNvPr id="96260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30253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8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6738"/>
            <a:ext cx="12192000" cy="318293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44507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9.15.4</a:t>
            </a:r>
            <a:r>
              <a:rPr lang="en-US" dirty="0">
                <a:solidFill>
                  <a:srgbClr val="24B5A1"/>
                </a:solidFill>
                <a:latin typeface="Arial"/>
              </a:rPr>
              <a:t>  </a:t>
            </a:r>
            <a:r>
              <a:rPr lang="en-US" dirty="0" smtClean="0">
                <a:solidFill>
                  <a:srgbClr val="3380E6"/>
                </a:solidFill>
                <a:latin typeface="Arial"/>
              </a:rPr>
              <a:t>Demonstrating </a:t>
            </a:r>
            <a:r>
              <a:rPr lang="en-US" dirty="0">
                <a:solidFill>
                  <a:srgbClr val="3380E6"/>
                </a:solidFill>
              </a:rPr>
              <a:t>static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Data Members</a:t>
            </a:r>
            <a:endParaRPr lang="en-US" dirty="0" smtClean="0">
              <a:solidFill>
                <a:srgbClr val="3380E6"/>
              </a:solidFill>
              <a:latin typeface="Arial"/>
            </a:endParaRPr>
          </a:p>
        </p:txBody>
      </p:sp>
      <p:sp>
        <p:nvSpPr>
          <p:cNvPr id="10137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3600" dirty="0" smtClean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The </a:t>
            </a:r>
            <a:r>
              <a:rPr lang="en-US" sz="36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program of Figs. </a:t>
            </a:r>
            <a:r>
              <a:rPr lang="en-US" sz="3600" dirty="0" smtClean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9.28–9.30 demonstrates </a:t>
            </a:r>
            <a:r>
              <a:rPr lang="en-US" sz="36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a </a:t>
            </a:r>
            <a:r>
              <a:rPr lang="en-US" sz="3600" dirty="0">
                <a:solidFill>
                  <a:srgbClr val="000000"/>
                </a:solidFill>
                <a:cs typeface="Times New Roman" pitchFamily="18" charset="0"/>
              </a:rPr>
              <a:t>private static </a:t>
            </a:r>
            <a:r>
              <a:rPr lang="en-US" sz="36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data member called </a:t>
            </a:r>
            <a:r>
              <a:rPr lang="en-US" sz="3600" dirty="0">
                <a:solidFill>
                  <a:srgbClr val="000000"/>
                </a:solidFill>
                <a:cs typeface="Times New Roman" pitchFamily="18" charset="0"/>
              </a:rPr>
              <a:t>count</a:t>
            </a:r>
            <a:r>
              <a:rPr lang="en-US" sz="36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 </a:t>
            </a:r>
            <a:r>
              <a:rPr lang="en-US" sz="3600" dirty="0" smtClean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and </a:t>
            </a:r>
            <a:r>
              <a:rPr lang="en-US" sz="36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a </a:t>
            </a:r>
            <a:r>
              <a:rPr lang="en-US" sz="3600" dirty="0">
                <a:solidFill>
                  <a:srgbClr val="000000"/>
                </a:solidFill>
                <a:cs typeface="Times New Roman" pitchFamily="18" charset="0"/>
              </a:rPr>
              <a:t>public static </a:t>
            </a:r>
            <a:r>
              <a:rPr lang="en-US" sz="36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member function called </a:t>
            </a:r>
            <a:r>
              <a:rPr lang="en-US" sz="3600" dirty="0" err="1" smtClean="0">
                <a:solidFill>
                  <a:srgbClr val="000000"/>
                </a:solidFill>
                <a:cs typeface="Times New Roman" pitchFamily="18" charset="0"/>
              </a:rPr>
              <a:t>getCount</a:t>
            </a:r>
            <a:endParaRPr lang="en-US" sz="3600" dirty="0">
              <a:solidFill>
                <a:srgbClr val="000000"/>
              </a:solidFill>
              <a:latin typeface="Cambria" panose="02040503050406030204" pitchFamily="18" charset="0"/>
              <a:cs typeface="Times New Roman" pitchFamily="18" charset="0"/>
            </a:endParaRPr>
          </a:p>
        </p:txBody>
      </p:sp>
      <p:sp>
        <p:nvSpPr>
          <p:cNvPr id="96260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2493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8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38" y="0"/>
            <a:ext cx="1171733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31208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9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2350"/>
            <a:ext cx="12192000" cy="48117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48856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9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50" y="0"/>
            <a:ext cx="105029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90092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9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8013"/>
            <a:ext cx="12192000" cy="56419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77707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9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4063"/>
            <a:ext cx="12192000" cy="53482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30996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9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26040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9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63" y="0"/>
            <a:ext cx="1169828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319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9.2.3  </a:t>
            </a:r>
            <a:r>
              <a:rPr lang="en-US" dirty="0">
                <a:solidFill>
                  <a:srgbClr val="3380E6"/>
                </a:solidFill>
              </a:rPr>
              <a:t>Time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Class Definition</a:t>
            </a:r>
            <a:endParaRPr lang="en-US" dirty="0" smtClean="0">
              <a:solidFill>
                <a:srgbClr val="3380E6"/>
              </a:solidFill>
              <a:latin typeface="Arial"/>
            </a:endParaRPr>
          </a:p>
        </p:txBody>
      </p:sp>
      <p:sp>
        <p:nvSpPr>
          <p:cNvPr id="2048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In Fig. 9.1, the class definition is enclosed in the following </a:t>
            </a:r>
            <a:r>
              <a:rPr lang="en-US" altLang="en-US" sz="2500" dirty="0">
                <a:solidFill>
                  <a:srgbClr val="0000FF"/>
                </a:solidFill>
                <a:latin typeface="Cambria" panose="02040503050406030204" pitchFamily="18" charset="0"/>
              </a:rPr>
              <a:t>include guard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:</a:t>
            </a:r>
          </a:p>
          <a:p>
            <a:pPr lvl="2" eaLnBrk="1" hangingPunct="1">
              <a:lnSpc>
                <a:spcPct val="90000"/>
              </a:lnSpc>
              <a:buFont typeface="Wingdings 2" panose="05020102010507070707" pitchFamily="18" charset="2"/>
              <a:buNone/>
            </a:pPr>
            <a:r>
              <a:rPr lang="en-US" altLang="en-US" sz="1900" dirty="0">
                <a:solidFill>
                  <a:srgbClr val="00BF00"/>
                </a:solidFill>
                <a:latin typeface="Consolas" panose="020B0609020204030204" pitchFamily="49" charset="0"/>
              </a:rPr>
              <a:t>	// prevent multiple inclusions of header file</a:t>
            </a:r>
            <a:br>
              <a:rPr lang="en-US" altLang="en-US" sz="1900" dirty="0">
                <a:solidFill>
                  <a:srgbClr val="00BF00"/>
                </a:solidFill>
                <a:latin typeface="Consolas" panose="020B0609020204030204" pitchFamily="49" charset="0"/>
              </a:rPr>
            </a:br>
            <a:r>
              <a:rPr lang="en-US" alt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#</a:t>
            </a:r>
            <a:r>
              <a:rPr lang="en-US" altLang="en-US" sz="1900" dirty="0" err="1">
                <a:solidFill>
                  <a:srgbClr val="0000FF"/>
                </a:solidFill>
                <a:latin typeface="Consolas" panose="020B0609020204030204" pitchFamily="49" charset="0"/>
              </a:rPr>
              <a:t>ifndef</a:t>
            </a:r>
            <a:r>
              <a:rPr lang="en-US" alt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900" dirty="0">
                <a:solidFill>
                  <a:srgbClr val="128AFF"/>
                </a:solidFill>
                <a:latin typeface="Consolas" panose="020B0609020204030204" pitchFamily="49" charset="0"/>
              </a:rPr>
              <a:t>TIME_H</a:t>
            </a:r>
            <a:br>
              <a:rPr lang="en-US" altLang="en-US" sz="1900" dirty="0">
                <a:solidFill>
                  <a:srgbClr val="128AFF"/>
                </a:solidFill>
                <a:latin typeface="Consolas" panose="020B0609020204030204" pitchFamily="49" charset="0"/>
              </a:rPr>
            </a:br>
            <a:r>
              <a:rPr lang="en-US" alt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#define</a:t>
            </a:r>
            <a:r>
              <a:rPr lang="en-US" alt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900" dirty="0">
                <a:solidFill>
                  <a:srgbClr val="128AFF"/>
                </a:solidFill>
                <a:latin typeface="Consolas" panose="020B0609020204030204" pitchFamily="49" charset="0"/>
              </a:rPr>
              <a:t>TIME_H</a:t>
            </a:r>
            <a:br>
              <a:rPr lang="en-US" altLang="en-US" sz="1900" dirty="0">
                <a:solidFill>
                  <a:srgbClr val="128AFF"/>
                </a:solidFill>
                <a:latin typeface="Consolas" panose="020B0609020204030204" pitchFamily="49" charset="0"/>
              </a:rPr>
            </a:br>
            <a:r>
              <a:rPr lang="en-US" alt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  <a:t>   ...</a:t>
            </a:r>
            <a:br>
              <a:rPr lang="en-US" altLang="en-US" sz="19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900" dirty="0">
                <a:solidFill>
                  <a:srgbClr val="0000FF"/>
                </a:solidFill>
                <a:latin typeface="Consolas" panose="020B0609020204030204" pitchFamily="49" charset="0"/>
              </a:rPr>
              <a:t>#</a:t>
            </a:r>
            <a:r>
              <a:rPr lang="en-US" altLang="en-US" sz="1900" dirty="0" err="1">
                <a:solidFill>
                  <a:srgbClr val="0000FF"/>
                </a:solidFill>
                <a:latin typeface="Consolas" panose="020B0609020204030204" pitchFamily="49" charset="0"/>
              </a:rPr>
              <a:t>endif</a:t>
            </a:r>
            <a:endParaRPr lang="en-US" altLang="en-US" sz="19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lvl="1">
              <a:lnSpc>
                <a:spcPct val="90000"/>
              </a:lnSpc>
            </a:pPr>
            <a:r>
              <a:rPr lang="en-US" altLang="en-US" sz="21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Prevents </a:t>
            </a:r>
            <a:r>
              <a:rPr lang="en-US" altLang="en-US" sz="2100" dirty="0">
                <a:solidFill>
                  <a:srgbClr val="000000"/>
                </a:solidFill>
                <a:latin typeface="Cambria" panose="02040503050406030204" pitchFamily="18" charset="0"/>
              </a:rPr>
              <a:t>the code between </a:t>
            </a:r>
            <a:r>
              <a:rPr lang="en-US" altLang="en-US" sz="2100" dirty="0">
                <a:solidFill>
                  <a:srgbClr val="000000"/>
                </a:solidFill>
              </a:rPr>
              <a:t>#</a:t>
            </a:r>
            <a:r>
              <a:rPr lang="en-US" altLang="en-US" sz="2100" dirty="0" err="1">
                <a:solidFill>
                  <a:srgbClr val="000000"/>
                </a:solidFill>
              </a:rPr>
              <a:t>ifndef</a:t>
            </a:r>
            <a:r>
              <a:rPr lang="en-US" altLang="en-US" sz="2100" dirty="0">
                <a:solidFill>
                  <a:srgbClr val="000000"/>
                </a:solidFill>
              </a:rPr>
              <a:t> </a:t>
            </a:r>
            <a:r>
              <a:rPr lang="en-US" altLang="en-US" sz="2100" dirty="0">
                <a:solidFill>
                  <a:srgbClr val="000000"/>
                </a:solidFill>
                <a:latin typeface="Cambria" panose="02040503050406030204" pitchFamily="18" charset="0"/>
              </a:rPr>
              <a:t>(which means “if not defined”) and </a:t>
            </a:r>
            <a:r>
              <a:rPr lang="en-US" altLang="en-US" sz="2100" dirty="0">
                <a:solidFill>
                  <a:srgbClr val="000000"/>
                </a:solidFill>
              </a:rPr>
              <a:t>#</a:t>
            </a:r>
            <a:r>
              <a:rPr lang="en-US" altLang="en-US" sz="2100" dirty="0" err="1">
                <a:solidFill>
                  <a:srgbClr val="000000"/>
                </a:solidFill>
              </a:rPr>
              <a:t>endif</a:t>
            </a:r>
            <a:r>
              <a:rPr lang="en-US" altLang="en-US" sz="2100" dirty="0">
                <a:solidFill>
                  <a:srgbClr val="000000"/>
                </a:solidFill>
                <a:latin typeface="Cambria" panose="02040503050406030204" pitchFamily="18" charset="0"/>
              </a:rPr>
              <a:t> from being </a:t>
            </a:r>
            <a:r>
              <a:rPr lang="en-US" altLang="en-US" sz="2100" dirty="0">
                <a:solidFill>
                  <a:srgbClr val="000000"/>
                </a:solidFill>
              </a:rPr>
              <a:t>#include</a:t>
            </a:r>
            <a:r>
              <a:rPr lang="en-US" altLang="en-US" sz="2100" dirty="0">
                <a:solidFill>
                  <a:srgbClr val="000000"/>
                </a:solidFill>
                <a:latin typeface="Cambria" panose="02040503050406030204" pitchFamily="18" charset="0"/>
              </a:rPr>
              <a:t>d if the name </a:t>
            </a:r>
            <a:r>
              <a:rPr lang="en-US" altLang="en-US" sz="2100" dirty="0">
                <a:solidFill>
                  <a:srgbClr val="000000"/>
                </a:solidFill>
              </a:rPr>
              <a:t>TIME_H</a:t>
            </a:r>
            <a:r>
              <a:rPr lang="en-US" altLang="en-US" sz="2100" dirty="0">
                <a:solidFill>
                  <a:srgbClr val="000000"/>
                </a:solidFill>
                <a:latin typeface="Cambria" panose="02040503050406030204" pitchFamily="18" charset="0"/>
              </a:rPr>
              <a:t> has been </a:t>
            </a:r>
            <a:r>
              <a:rPr lang="en-US" altLang="en-US" sz="21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defined</a:t>
            </a:r>
          </a:p>
          <a:p>
            <a:pPr lvl="1">
              <a:lnSpc>
                <a:spcPct val="90000"/>
              </a:lnSpc>
            </a:pPr>
            <a:r>
              <a:rPr lang="en-US" altLang="en-US" sz="21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When </a:t>
            </a:r>
            <a:r>
              <a:rPr lang="en-US" altLang="en-US" sz="2100" dirty="0" err="1">
                <a:solidFill>
                  <a:srgbClr val="000000"/>
                </a:solidFill>
              </a:rPr>
              <a:t>Time.h</a:t>
            </a:r>
            <a:r>
              <a:rPr lang="en-US" altLang="en-US" sz="2100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altLang="en-US" sz="2100" dirty="0">
                <a:solidFill>
                  <a:srgbClr val="000000"/>
                </a:solidFill>
              </a:rPr>
              <a:t>#include</a:t>
            </a:r>
            <a:r>
              <a:rPr lang="en-US" altLang="en-US" sz="2100" dirty="0">
                <a:solidFill>
                  <a:srgbClr val="000000"/>
                </a:solidFill>
                <a:latin typeface="Cambria" panose="02040503050406030204" pitchFamily="18" charset="0"/>
              </a:rPr>
              <a:t>d the first time, the identifier </a:t>
            </a:r>
            <a:r>
              <a:rPr lang="en-US" altLang="en-US" sz="2100" dirty="0">
                <a:solidFill>
                  <a:srgbClr val="000000"/>
                </a:solidFill>
              </a:rPr>
              <a:t>TIME_H</a:t>
            </a:r>
            <a:r>
              <a:rPr lang="en-US" altLang="en-US" sz="2100" dirty="0">
                <a:solidFill>
                  <a:srgbClr val="000000"/>
                </a:solidFill>
                <a:latin typeface="Cambria" panose="02040503050406030204" pitchFamily="18" charset="0"/>
              </a:rPr>
              <a:t> is not yet </a:t>
            </a:r>
            <a:r>
              <a:rPr lang="en-US" altLang="en-US" sz="21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defined</a:t>
            </a:r>
          </a:p>
          <a:p>
            <a:pPr lvl="2">
              <a:lnSpc>
                <a:spcPct val="90000"/>
              </a:lnSpc>
            </a:pPr>
            <a:r>
              <a:rPr lang="en-US" altLang="en-US" sz="1900" dirty="0" smtClean="0">
                <a:solidFill>
                  <a:srgbClr val="000000"/>
                </a:solidFill>
              </a:rPr>
              <a:t>#define</a:t>
            </a:r>
            <a:r>
              <a:rPr lang="en-US" altLang="en-US" sz="19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directive </a:t>
            </a:r>
            <a:r>
              <a:rPr lang="en-US" altLang="en-US" sz="1900" dirty="0">
                <a:solidFill>
                  <a:srgbClr val="000000"/>
                </a:solidFill>
                <a:latin typeface="Cambria" panose="02040503050406030204" pitchFamily="18" charset="0"/>
              </a:rPr>
              <a:t>defines </a:t>
            </a:r>
            <a:r>
              <a:rPr lang="en-US" altLang="en-US" sz="1900" dirty="0">
                <a:solidFill>
                  <a:srgbClr val="000000"/>
                </a:solidFill>
              </a:rPr>
              <a:t>TIME_H</a:t>
            </a:r>
            <a:r>
              <a:rPr lang="en-US" altLang="en-US" sz="1900" dirty="0">
                <a:solidFill>
                  <a:srgbClr val="000000"/>
                </a:solidFill>
                <a:latin typeface="Cambria" panose="02040503050406030204" pitchFamily="18" charset="0"/>
              </a:rPr>
              <a:t> and the preprocessor includes the </a:t>
            </a:r>
            <a:r>
              <a:rPr lang="en-US" altLang="en-US" sz="1900" dirty="0" err="1">
                <a:solidFill>
                  <a:srgbClr val="000000"/>
                </a:solidFill>
              </a:rPr>
              <a:t>Time.h</a:t>
            </a:r>
            <a:r>
              <a:rPr lang="en-US" altLang="en-US" sz="1900" dirty="0">
                <a:solidFill>
                  <a:srgbClr val="000000"/>
                </a:solidFill>
                <a:latin typeface="Cambria" panose="02040503050406030204" pitchFamily="18" charset="0"/>
              </a:rPr>
              <a:t> header’s contents in the </a:t>
            </a:r>
            <a:r>
              <a:rPr lang="en-US" altLang="en-US" sz="1900" dirty="0">
                <a:solidFill>
                  <a:srgbClr val="000000"/>
                </a:solidFill>
              </a:rPr>
              <a:t>.</a:t>
            </a:r>
            <a:r>
              <a:rPr lang="en-US" altLang="en-US" sz="1900" dirty="0" err="1">
                <a:solidFill>
                  <a:srgbClr val="000000"/>
                </a:solidFill>
              </a:rPr>
              <a:t>cpp</a:t>
            </a:r>
            <a:r>
              <a:rPr lang="en-US" altLang="en-US" sz="19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19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file</a:t>
            </a:r>
          </a:p>
          <a:p>
            <a:pPr lvl="1">
              <a:lnSpc>
                <a:spcPct val="90000"/>
              </a:lnSpc>
            </a:pP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If 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header is </a:t>
            </a:r>
            <a:r>
              <a:rPr lang="en-US" altLang="en-US" dirty="0">
                <a:solidFill>
                  <a:srgbClr val="000000"/>
                </a:solidFill>
              </a:rPr>
              <a:t>#include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d again, </a:t>
            </a:r>
            <a:r>
              <a:rPr lang="en-US" altLang="en-US" dirty="0">
                <a:solidFill>
                  <a:srgbClr val="000000"/>
                </a:solidFill>
              </a:rPr>
              <a:t>TIME_H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is defined already and the code between </a:t>
            </a:r>
            <a:r>
              <a:rPr lang="en-US" altLang="en-US" dirty="0">
                <a:solidFill>
                  <a:srgbClr val="000000"/>
                </a:solidFill>
              </a:rPr>
              <a:t>#</a:t>
            </a:r>
            <a:r>
              <a:rPr lang="en-US" altLang="en-US" dirty="0" err="1">
                <a:solidFill>
                  <a:srgbClr val="000000"/>
                </a:solidFill>
              </a:rPr>
              <a:t>ifndef</a:t>
            </a:r>
            <a:r>
              <a:rPr lang="en-US" altLang="en-US" dirty="0">
                <a:solidFill>
                  <a:srgbClr val="000000"/>
                </a:solidFill>
              </a:rPr>
              <a:t> 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and </a:t>
            </a:r>
            <a:r>
              <a:rPr lang="en-US" altLang="en-US" dirty="0">
                <a:solidFill>
                  <a:srgbClr val="000000"/>
                </a:solidFill>
              </a:rPr>
              <a:t>#</a:t>
            </a:r>
            <a:r>
              <a:rPr lang="en-US" altLang="en-US" dirty="0" err="1">
                <a:solidFill>
                  <a:srgbClr val="000000"/>
                </a:solidFill>
              </a:rPr>
              <a:t>endif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is ignored by the 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preprocessor</a:t>
            </a:r>
            <a:endParaRPr lang="en-US" altLang="en-US" dirty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sp>
        <p:nvSpPr>
          <p:cNvPr id="19460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99261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9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4700"/>
            <a:ext cx="12192000" cy="27670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6028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9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0313"/>
            <a:ext cx="12192000" cy="43957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536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0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8600"/>
            <a:ext cx="12192000" cy="38592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319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4825"/>
            <a:ext cx="12192000" cy="33067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100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0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50" y="0"/>
            <a:ext cx="100441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165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9.2.4</a:t>
            </a:r>
            <a:r>
              <a:rPr lang="en-US" dirty="0" smtClean="0">
                <a:solidFill>
                  <a:srgbClr val="24B5A1"/>
                </a:solidFill>
                <a:latin typeface="Arial"/>
              </a:rPr>
              <a:t>  </a:t>
            </a:r>
            <a:r>
              <a:rPr lang="en-US" dirty="0" smtClean="0">
                <a:solidFill>
                  <a:srgbClr val="3380E6"/>
                </a:solidFill>
                <a:latin typeface="Consolas" panose="020B0609020204030204" pitchFamily="49" charset="0"/>
              </a:rPr>
              <a:t>Time</a:t>
            </a:r>
            <a:r>
              <a:rPr lang="en-US" dirty="0" smtClean="0">
                <a:solidFill>
                  <a:srgbClr val="3380E6"/>
                </a:solidFill>
                <a:latin typeface="Arial"/>
              </a:rPr>
              <a:t> Class </a:t>
            </a:r>
            <a:r>
              <a:rPr lang="en-US" dirty="0" smtClean="0">
                <a:solidFill>
                  <a:srgbClr val="3380E6"/>
                </a:solidFill>
                <a:latin typeface="Arial"/>
              </a:rPr>
              <a:t>Member Functions</a:t>
            </a:r>
            <a:endParaRPr lang="en-US" dirty="0" smtClean="0">
              <a:solidFill>
                <a:srgbClr val="3380E6"/>
              </a:solidFill>
              <a:latin typeface="Arial"/>
            </a:endParaRPr>
          </a:p>
        </p:txBody>
      </p:sp>
      <p:sp>
        <p:nvSpPr>
          <p:cNvPr id="1945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The source-code file </a:t>
            </a:r>
            <a:r>
              <a:rPr lang="en-US" sz="3200" dirty="0">
                <a:solidFill>
                  <a:srgbClr val="000000"/>
                </a:solidFill>
              </a:rPr>
              <a:t>Time.cpp</a:t>
            </a:r>
            <a:r>
              <a:rPr 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 (Fig. 9.2) defines class </a:t>
            </a:r>
            <a:r>
              <a:rPr lang="en-US" sz="3200" dirty="0">
                <a:solidFill>
                  <a:srgbClr val="000000"/>
                </a:solidFill>
              </a:rPr>
              <a:t>Time</a:t>
            </a:r>
            <a:r>
              <a:rPr 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’s member functions, which were declared in lines 13–15 of Fig. 9.1. </a:t>
            </a:r>
            <a:endParaRPr lang="en-US" sz="3200" dirty="0" smtClean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>
              <a:lnSpc>
                <a:spcPct val="90000"/>
              </a:lnSpc>
              <a:defRPr/>
            </a:pPr>
            <a:r>
              <a:rPr lang="en-US" sz="32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For </a:t>
            </a:r>
            <a:r>
              <a:rPr lang="en-US" sz="3200" dirty="0" err="1" smtClean="0">
                <a:solidFill>
                  <a:srgbClr val="000000"/>
                </a:solidFill>
              </a:rPr>
              <a:t>const</a:t>
            </a:r>
            <a:r>
              <a:rPr lang="en-US" sz="32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member </a:t>
            </a:r>
            <a:r>
              <a:rPr lang="en-US" sz="32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functions, </a:t>
            </a:r>
            <a:r>
              <a:rPr 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sz="3200" dirty="0" err="1">
                <a:solidFill>
                  <a:srgbClr val="000000"/>
                </a:solidFill>
              </a:rPr>
              <a:t>const</a:t>
            </a:r>
            <a:r>
              <a:rPr 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 keyword must appear in both the function prototypes (Fig. 9.1, lines 14–15) and the function definitions (Fig. 9.2, lines 26 and 34)</a:t>
            </a:r>
            <a:endParaRPr lang="en-US" sz="2100" dirty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sp>
        <p:nvSpPr>
          <p:cNvPr id="19460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0790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25" y="0"/>
            <a:ext cx="978376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4204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0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3625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9.2.5  </a:t>
            </a:r>
            <a:r>
              <a:rPr lang="en-US" dirty="0" smtClean="0">
                <a:solidFill>
                  <a:srgbClr val="3380E6"/>
                </a:solidFill>
                <a:latin typeface="Arial"/>
              </a:rPr>
              <a:t>Scope Resolution Operator</a:t>
            </a:r>
            <a:endParaRPr lang="en-US" dirty="0" smtClean="0">
              <a:solidFill>
                <a:srgbClr val="3380E6"/>
              </a:solidFill>
              <a:latin typeface="Arial"/>
            </a:endParaRPr>
          </a:p>
        </p:txBody>
      </p:sp>
      <p:sp>
        <p:nvSpPr>
          <p:cNvPr id="2765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Each member function’s name (lines 12, 26 and 34) is preceded by the class name and the scope resolution operator 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(</a:t>
            </a:r>
            <a:r>
              <a:rPr lang="en-US" altLang="en-US" dirty="0" smtClean="0">
                <a:solidFill>
                  <a:srgbClr val="000000"/>
                </a:solidFill>
              </a:rPr>
              <a:t>::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)</a:t>
            </a:r>
          </a:p>
          <a:p>
            <a:pPr lvl="1">
              <a:lnSpc>
                <a:spcPct val="90000"/>
              </a:lnSpc>
            </a:pP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“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ties” them to the (now separate) </a:t>
            </a:r>
            <a:r>
              <a:rPr lang="en-US" altLang="en-US" dirty="0">
                <a:solidFill>
                  <a:srgbClr val="000000"/>
                </a:solidFill>
              </a:rPr>
              <a:t>Time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class definition (Fig. 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9.1). </a:t>
            </a:r>
          </a:p>
          <a:p>
            <a:pPr lvl="1">
              <a:lnSpc>
                <a:spcPct val="90000"/>
              </a:lnSpc>
            </a:pPr>
            <a:r>
              <a:rPr lang="en-US" altLang="en-US" dirty="0" smtClean="0">
                <a:solidFill>
                  <a:srgbClr val="000000"/>
                </a:solidFill>
              </a:rPr>
              <a:t>Time</a:t>
            </a:r>
            <a:r>
              <a:rPr lang="en-US" altLang="en-US" dirty="0">
                <a:solidFill>
                  <a:srgbClr val="000000"/>
                </a:solidFill>
              </a:rPr>
              <a:t>::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tells the compiler that each member function is within that class’s scope and its name is known to other class 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members</a:t>
            </a:r>
            <a:endParaRPr lang="en-US" alt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Without </a:t>
            </a:r>
            <a:r>
              <a:rPr lang="en-US" altLang="en-US" dirty="0" smtClean="0">
                <a:solidFill>
                  <a:srgbClr val="000000"/>
                </a:solidFill>
              </a:rPr>
              <a:t>Time::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preceding each function name, these functions would not be recognized by the compiler as </a:t>
            </a:r>
            <a:r>
              <a:rPr lang="en-US" altLang="en-US" dirty="0">
                <a:solidFill>
                  <a:srgbClr val="000000"/>
                </a:solidFill>
              </a:rPr>
              <a:t>Time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member 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functions </a:t>
            </a:r>
          </a:p>
          <a:p>
            <a:pPr lvl="1">
              <a:lnSpc>
                <a:spcPct val="90000"/>
              </a:lnSpc>
            </a:pP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Instead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the compiler would consider them “free” or “loose” functions, like </a:t>
            </a:r>
            <a:r>
              <a:rPr lang="en-US" altLang="en-US" dirty="0">
                <a:solidFill>
                  <a:srgbClr val="000000"/>
                </a:solidFill>
              </a:rPr>
              <a:t>main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—these are also called global 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functions</a:t>
            </a:r>
          </a:p>
          <a:p>
            <a:pPr lvl="1">
              <a:lnSpc>
                <a:spcPct val="90000"/>
              </a:lnSpc>
            </a:pP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Such 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functions cannot access </a:t>
            </a:r>
            <a:r>
              <a:rPr lang="en-US" altLang="en-US" dirty="0">
                <a:solidFill>
                  <a:srgbClr val="000000"/>
                </a:solidFill>
              </a:rPr>
              <a:t>Time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’s private data or call the class’s member functions, without specifying an 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object</a:t>
            </a:r>
          </a:p>
        </p:txBody>
      </p:sp>
      <p:sp>
        <p:nvSpPr>
          <p:cNvPr id="25604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841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7013"/>
            <a:ext cx="12192000" cy="38623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4521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9.2.6  </a:t>
            </a:r>
            <a:r>
              <a:rPr lang="en-US" dirty="0" smtClean="0">
                <a:solidFill>
                  <a:srgbClr val="3380E6"/>
                </a:solidFill>
                <a:latin typeface="Arial"/>
              </a:rPr>
              <a:t>Scope Resolution Operator</a:t>
            </a:r>
            <a:endParaRPr lang="en-US" dirty="0" smtClean="0">
              <a:solidFill>
                <a:srgbClr val="3380E6"/>
              </a:solidFill>
              <a:latin typeface="Arial"/>
            </a:endParaRPr>
          </a:p>
        </p:txBody>
      </p:sp>
      <p:sp>
        <p:nvSpPr>
          <p:cNvPr id="2765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To indicate that the member functions in </a:t>
            </a:r>
            <a:r>
              <a:rPr lang="en-US" altLang="en-US" sz="3200" dirty="0">
                <a:solidFill>
                  <a:srgbClr val="000000"/>
                </a:solidFill>
              </a:rPr>
              <a:t>Time.cpp</a:t>
            </a: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 are part of class </a:t>
            </a:r>
            <a:r>
              <a:rPr lang="en-US" altLang="en-US" sz="3200" dirty="0">
                <a:solidFill>
                  <a:srgbClr val="000000"/>
                </a:solidFill>
              </a:rPr>
              <a:t>Time</a:t>
            </a: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altLang="en-US" sz="32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include </a:t>
            </a: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3200" dirty="0" err="1">
                <a:solidFill>
                  <a:srgbClr val="000000"/>
                </a:solidFill>
              </a:rPr>
              <a:t>Time.h</a:t>
            </a: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 header (Fig. 9.2, line 7</a:t>
            </a:r>
            <a:r>
              <a:rPr lang="en-US" altLang="en-US" sz="32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)</a:t>
            </a:r>
          </a:p>
          <a:p>
            <a:pPr lvl="1">
              <a:lnSpc>
                <a:spcPct val="90000"/>
              </a:lnSpc>
            </a:pPr>
            <a:r>
              <a:rPr lang="en-US" altLang="en-US" sz="28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allows 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us to use the class name </a:t>
            </a:r>
            <a:r>
              <a:rPr lang="en-US" altLang="en-US" sz="2800" dirty="0">
                <a:solidFill>
                  <a:srgbClr val="000000"/>
                </a:solidFill>
              </a:rPr>
              <a:t>Time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in the </a:t>
            </a:r>
            <a:r>
              <a:rPr lang="en-US" altLang="en-US" sz="2800" dirty="0">
                <a:solidFill>
                  <a:srgbClr val="000000"/>
                </a:solidFill>
              </a:rPr>
              <a:t>Time.cpp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file (lines 12, 26 and </a:t>
            </a:r>
            <a:r>
              <a:rPr lang="en-US" altLang="en-US" sz="28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34)</a:t>
            </a:r>
          </a:p>
          <a:p>
            <a:pPr>
              <a:lnSpc>
                <a:spcPct val="90000"/>
              </a:lnSpc>
            </a:pPr>
            <a:r>
              <a:rPr lang="en-US" altLang="en-US" sz="32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When </a:t>
            </a: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compiling </a:t>
            </a:r>
            <a:r>
              <a:rPr lang="en-US" altLang="en-US" sz="3200" dirty="0">
                <a:solidFill>
                  <a:srgbClr val="000000"/>
                </a:solidFill>
              </a:rPr>
              <a:t>Time.cpp</a:t>
            </a: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, the compiler uses </a:t>
            </a:r>
            <a:r>
              <a:rPr lang="en-US" altLang="en-US" sz="3200" dirty="0" err="1" smtClean="0">
                <a:solidFill>
                  <a:srgbClr val="000000"/>
                </a:solidFill>
              </a:rPr>
              <a:t>Time.h</a:t>
            </a:r>
            <a:r>
              <a:rPr lang="en-US" altLang="en-US" sz="32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to </a:t>
            </a:r>
            <a:r>
              <a:rPr lang="en-US" altLang="en-US" sz="32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ensure</a:t>
            </a:r>
            <a:endParaRPr lang="en-US" altLang="en-US" sz="32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>
              <a:lnSpc>
                <a:spcPct val="9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the first line of each member function (lines 12, 26 and 34) matches its </a:t>
            </a:r>
            <a:r>
              <a:rPr lang="en-US" altLang="en-US" sz="28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prototype</a:t>
            </a:r>
            <a:endParaRPr lang="en-US" altLang="en-US" sz="28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>
              <a:lnSpc>
                <a:spcPct val="9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each member function knows about the class’s data members and other member </a:t>
            </a:r>
            <a:r>
              <a:rPr lang="en-US" altLang="en-US" sz="28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functions</a:t>
            </a:r>
          </a:p>
        </p:txBody>
      </p:sp>
      <p:sp>
        <p:nvSpPr>
          <p:cNvPr id="25604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5964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9.2.7  </a:t>
            </a:r>
            <a:r>
              <a:rPr lang="en-US" dirty="0">
                <a:solidFill>
                  <a:srgbClr val="3380E6"/>
                </a:solidFill>
              </a:rPr>
              <a:t>Time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Class Member Function </a:t>
            </a:r>
            <a:r>
              <a:rPr lang="en-US" dirty="0" err="1">
                <a:solidFill>
                  <a:srgbClr val="3380E6"/>
                </a:solidFill>
              </a:rPr>
              <a:t>setTime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and Throwing Exceptions</a:t>
            </a:r>
            <a:endParaRPr lang="en-US" dirty="0" smtClean="0">
              <a:solidFill>
                <a:srgbClr val="3380E6"/>
              </a:solidFill>
              <a:latin typeface="Arial"/>
            </a:endParaRPr>
          </a:p>
        </p:txBody>
      </p:sp>
      <p:sp>
        <p:nvSpPr>
          <p:cNvPr id="2765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Function </a:t>
            </a:r>
            <a:r>
              <a:rPr lang="en-US" altLang="en-US" sz="2800" dirty="0" err="1">
                <a:solidFill>
                  <a:srgbClr val="000000"/>
                </a:solidFill>
              </a:rPr>
              <a:t>setTime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8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tests 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each argument to determine whether the value is in </a:t>
            </a:r>
            <a:r>
              <a:rPr lang="en-US" altLang="en-US" sz="28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range</a:t>
            </a:r>
            <a:endParaRPr lang="en-US" altLang="en-US" sz="28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If any of the values is outside its range, </a:t>
            </a:r>
            <a:r>
              <a:rPr lang="en-US" altLang="en-US" sz="2800" dirty="0" err="1">
                <a:solidFill>
                  <a:srgbClr val="000000"/>
                </a:solidFill>
              </a:rPr>
              <a:t>setTime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throws an </a:t>
            </a:r>
            <a:r>
              <a:rPr lang="en-US" altLang="en-US" sz="2800" dirty="0" err="1" smtClean="0">
                <a:solidFill>
                  <a:srgbClr val="000000"/>
                </a:solidFill>
              </a:rPr>
              <a:t>invalid_argument</a:t>
            </a:r>
            <a:r>
              <a:rPr lang="en-US" altLang="en-US" sz="28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exception (from 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header </a:t>
            </a:r>
            <a:r>
              <a:rPr lang="en-US" altLang="en-US" sz="2800" dirty="0">
                <a:solidFill>
                  <a:srgbClr val="000000"/>
                </a:solidFill>
              </a:rPr>
              <a:t>&lt;</a:t>
            </a:r>
            <a:r>
              <a:rPr lang="en-US" altLang="en-US" sz="2800" dirty="0" err="1">
                <a:solidFill>
                  <a:srgbClr val="000000"/>
                </a:solidFill>
              </a:rPr>
              <a:t>stdexcept</a:t>
            </a:r>
            <a:r>
              <a:rPr lang="en-US" altLang="en-US" sz="2800" dirty="0" smtClean="0">
                <a:solidFill>
                  <a:srgbClr val="000000"/>
                </a:solidFill>
              </a:rPr>
              <a:t>&gt;</a:t>
            </a:r>
            <a:r>
              <a:rPr lang="en-US" altLang="en-US" sz="28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)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notifies 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the client code that an invalid argument was </a:t>
            </a:r>
            <a:r>
              <a:rPr lang="en-US" altLang="en-US" sz="24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received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Can 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use </a:t>
            </a:r>
            <a:r>
              <a:rPr lang="en-US" altLang="en-US" sz="2400" dirty="0">
                <a:solidFill>
                  <a:srgbClr val="000000"/>
                </a:solidFill>
              </a:rPr>
              <a:t>try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…</a:t>
            </a:r>
            <a:r>
              <a:rPr lang="en-US" altLang="en-US" sz="2400" dirty="0">
                <a:solidFill>
                  <a:srgbClr val="000000"/>
                </a:solidFill>
              </a:rPr>
              <a:t>catch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to catch exceptions and attempt to recover from </a:t>
            </a:r>
            <a:r>
              <a:rPr lang="en-US" altLang="en-US" sz="24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them (Fig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  <a:r>
              <a:rPr lang="en-US" altLang="en-US" sz="24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9.3)</a:t>
            </a:r>
          </a:p>
          <a:p>
            <a:pPr>
              <a:lnSpc>
                <a:spcPct val="90000"/>
              </a:lnSpc>
            </a:pPr>
            <a:r>
              <a:rPr lang="en-US" altLang="en-US" sz="28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2800" dirty="0">
                <a:solidFill>
                  <a:srgbClr val="000000"/>
                </a:solidFill>
              </a:rPr>
              <a:t>throw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statement creates a new object of type </a:t>
            </a:r>
            <a:r>
              <a:rPr lang="en-US" altLang="en-US" sz="2800" dirty="0" err="1" smtClean="0">
                <a:solidFill>
                  <a:srgbClr val="000000"/>
                </a:solidFill>
              </a:rPr>
              <a:t>invalid_argument</a:t>
            </a:r>
            <a:r>
              <a:rPr lang="en-US" altLang="en-US" sz="28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, immediately 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terminates </a:t>
            </a:r>
            <a:r>
              <a:rPr lang="en-US" altLang="en-US" sz="2800" dirty="0" err="1" smtClean="0">
                <a:solidFill>
                  <a:srgbClr val="000000"/>
                </a:solidFill>
              </a:rPr>
              <a:t>setTime</a:t>
            </a:r>
            <a:r>
              <a:rPr lang="en-US" altLang="en-US" sz="28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and </a:t>
            </a:r>
            <a:r>
              <a:rPr lang="en-US" altLang="en-US" sz="28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returns the exception to 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the code that attempted to set the </a:t>
            </a:r>
            <a:r>
              <a:rPr lang="en-US" altLang="en-US" sz="28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time</a:t>
            </a:r>
          </a:p>
        </p:txBody>
      </p:sp>
      <p:sp>
        <p:nvSpPr>
          <p:cNvPr id="25604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2173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9.2.8  </a:t>
            </a:r>
            <a:r>
              <a:rPr lang="en-US" dirty="0">
                <a:solidFill>
                  <a:srgbClr val="3380E6"/>
                </a:solidFill>
              </a:rPr>
              <a:t>Time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Class Member Function </a:t>
            </a:r>
            <a:r>
              <a:rPr lang="en-US" dirty="0" err="1">
                <a:solidFill>
                  <a:srgbClr val="3380E6"/>
                </a:solidFill>
              </a:rPr>
              <a:t>toUniversalString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and String Stream Processing</a:t>
            </a:r>
            <a:endParaRPr lang="en-US" dirty="0" smtClean="0">
              <a:solidFill>
                <a:srgbClr val="3380E6"/>
              </a:solidFill>
              <a:latin typeface="Arial"/>
            </a:endParaRPr>
          </a:p>
        </p:txBody>
      </p:sp>
      <p:sp>
        <p:nvSpPr>
          <p:cNvPr id="2765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 dirty="0" err="1" smtClean="0">
                <a:solidFill>
                  <a:srgbClr val="000000"/>
                </a:solidFill>
              </a:rPr>
              <a:t>toUniversalString</a:t>
            </a:r>
            <a:r>
              <a:rPr lang="en-US" altLang="en-US" sz="28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returns 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a </a:t>
            </a:r>
            <a:r>
              <a:rPr lang="en-US" altLang="en-US" sz="2800" dirty="0">
                <a:solidFill>
                  <a:srgbClr val="000000"/>
                </a:solidFill>
              </a:rPr>
              <a:t>string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containing the time formatted as universal time with three colon-separated pairs of </a:t>
            </a:r>
            <a:r>
              <a:rPr lang="en-US" altLang="en-US" sz="28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digits 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1:30:07 PM is returned as "13:30:07". </a:t>
            </a:r>
            <a:endParaRPr lang="en-US" altLang="en-US" sz="2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en-US" sz="2800" dirty="0" err="1" smtClean="0">
                <a:solidFill>
                  <a:srgbClr val="000000"/>
                </a:solidFill>
              </a:rPr>
              <a:t>ostringstream</a:t>
            </a:r>
            <a:r>
              <a:rPr lang="en-US" altLang="en-US" sz="28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(</a:t>
            </a:r>
            <a:r>
              <a:rPr lang="en-US" altLang="en-US" sz="2800" dirty="0" smtClean="0">
                <a:solidFill>
                  <a:srgbClr val="000000"/>
                </a:solidFill>
              </a:rPr>
              <a:t>&lt;</a:t>
            </a:r>
            <a:r>
              <a:rPr lang="en-US" altLang="en-US" sz="2800" dirty="0" err="1">
                <a:solidFill>
                  <a:srgbClr val="000000"/>
                </a:solidFill>
              </a:rPr>
              <a:t>sstream</a:t>
            </a:r>
            <a:r>
              <a:rPr lang="en-US" altLang="en-US" sz="2800" dirty="0" smtClean="0">
                <a:solidFill>
                  <a:srgbClr val="000000"/>
                </a:solidFill>
              </a:rPr>
              <a:t>&gt;</a:t>
            </a:r>
            <a:r>
              <a:rPr lang="en-US" altLang="en-US" sz="28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) objects 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provide the same </a:t>
            </a:r>
            <a:r>
              <a:rPr lang="en-US" altLang="en-US" sz="28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functionality as </a:t>
            </a:r>
            <a:r>
              <a:rPr lang="en-US" altLang="en-US" sz="2800" dirty="0" err="1" smtClean="0">
                <a:solidFill>
                  <a:srgbClr val="000000"/>
                </a:solidFill>
              </a:rPr>
              <a:t>cout</a:t>
            </a:r>
            <a:r>
              <a:rPr lang="en-US" altLang="en-US" sz="28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but write their output to </a:t>
            </a:r>
            <a:r>
              <a:rPr lang="en-US" altLang="en-US" sz="2800" dirty="0" smtClean="0">
                <a:solidFill>
                  <a:srgbClr val="000000"/>
                </a:solidFill>
              </a:rPr>
              <a:t>string</a:t>
            </a:r>
            <a:endParaRPr lang="en-US" altLang="en-US" sz="2800" dirty="0" smtClean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>
              <a:lnSpc>
                <a:spcPct val="90000"/>
              </a:lnSpc>
            </a:pPr>
            <a:r>
              <a:rPr lang="en-US" altLang="en-US" sz="2400" dirty="0" err="1" smtClean="0">
                <a:solidFill>
                  <a:srgbClr val="000000"/>
                </a:solidFill>
              </a:rPr>
              <a:t>ostringstream</a:t>
            </a:r>
            <a:r>
              <a:rPr lang="en-US" altLang="en-US" sz="2400" dirty="0" err="1" smtClean="0">
                <a:solidFill>
                  <a:srgbClr val="000000"/>
                </a:solidFill>
                <a:latin typeface="Cambria" panose="02040503050406030204" pitchFamily="18" charset="0"/>
              </a:rPr>
              <a:t>’s</a:t>
            </a:r>
            <a:r>
              <a:rPr lang="en-US" altLang="en-US" sz="24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</a:rPr>
              <a:t>str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member function </a:t>
            </a:r>
            <a:r>
              <a:rPr lang="en-US" altLang="en-US" sz="24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gets the 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formatted </a:t>
            </a:r>
            <a:r>
              <a:rPr lang="en-US" altLang="en-US" sz="2400" dirty="0" smtClean="0">
                <a:solidFill>
                  <a:srgbClr val="000000"/>
                </a:solidFill>
              </a:rPr>
              <a:t>string</a:t>
            </a:r>
            <a:endParaRPr lang="en-US" altLang="en-US" sz="2400" dirty="0">
              <a:solidFill>
                <a:srgbClr val="000000"/>
              </a:solidFill>
            </a:endParaRPr>
          </a:p>
        </p:txBody>
      </p:sp>
      <p:sp>
        <p:nvSpPr>
          <p:cNvPr id="25604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7404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9.2.8  </a:t>
            </a:r>
            <a:r>
              <a:rPr lang="en-US" dirty="0">
                <a:solidFill>
                  <a:srgbClr val="3380E6"/>
                </a:solidFill>
              </a:rPr>
              <a:t>Time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Class Member Function </a:t>
            </a:r>
            <a:r>
              <a:rPr lang="en-US" dirty="0" err="1">
                <a:solidFill>
                  <a:srgbClr val="3380E6"/>
                </a:solidFill>
              </a:rPr>
              <a:t>toUniversalString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and String Stream Processing</a:t>
            </a:r>
            <a:endParaRPr lang="en-US" dirty="0" smtClean="0">
              <a:solidFill>
                <a:srgbClr val="3380E6"/>
              </a:solidFill>
              <a:latin typeface="Arial"/>
            </a:endParaRPr>
          </a:p>
        </p:txBody>
      </p:sp>
      <p:sp>
        <p:nvSpPr>
          <p:cNvPr id="2765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Parameterized stream manipulator </a:t>
            </a:r>
            <a:r>
              <a:rPr lang="en-US" altLang="en-US" sz="2800" dirty="0" err="1" smtClean="0">
                <a:solidFill>
                  <a:srgbClr val="000000"/>
                </a:solidFill>
              </a:rPr>
              <a:t>setfill</a:t>
            </a:r>
            <a:r>
              <a:rPr lang="en-US" altLang="en-US" sz="28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specifies the fill character that’s displayed when an integer is output in a field wider than the number of digits in the value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fill characters appear to the left of the digits in the number, because the number is right aligned by default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for left-aligned values (specified with the </a:t>
            </a:r>
            <a:r>
              <a:rPr lang="en-US" altLang="en-US" sz="2400" dirty="0" smtClean="0">
                <a:solidFill>
                  <a:srgbClr val="000000"/>
                </a:solidFill>
              </a:rPr>
              <a:t>left</a:t>
            </a:r>
            <a:r>
              <a:rPr lang="en-US" altLang="en-US" sz="24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stream manipulator) the fill characters would appear to the right</a:t>
            </a:r>
          </a:p>
          <a:p>
            <a:pPr>
              <a:lnSpc>
                <a:spcPct val="90000"/>
              </a:lnSpc>
            </a:pPr>
            <a:r>
              <a:rPr lang="en-US" altLang="en-US" sz="28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If the minute value is 2, it will be displayed as 02, because the fill character is set to zero (</a:t>
            </a:r>
            <a:r>
              <a:rPr lang="en-US" altLang="en-US" sz="2800" dirty="0" smtClean="0">
                <a:solidFill>
                  <a:srgbClr val="000000"/>
                </a:solidFill>
              </a:rPr>
              <a:t>'0'</a:t>
            </a:r>
            <a:r>
              <a:rPr lang="en-US" altLang="en-US" sz="28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altLang="en-US" sz="28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If the number being output fills the specified field, the fill character will not be displayed</a:t>
            </a:r>
          </a:p>
        </p:txBody>
      </p:sp>
      <p:sp>
        <p:nvSpPr>
          <p:cNvPr id="25604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8628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9.2.8  </a:t>
            </a:r>
            <a:r>
              <a:rPr lang="en-US" dirty="0">
                <a:solidFill>
                  <a:srgbClr val="3380E6"/>
                </a:solidFill>
              </a:rPr>
              <a:t>Time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Class Member Function </a:t>
            </a:r>
            <a:r>
              <a:rPr lang="en-US" dirty="0" err="1">
                <a:solidFill>
                  <a:srgbClr val="3380E6"/>
                </a:solidFill>
              </a:rPr>
              <a:t>toUniversalString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and String Stream Processing</a:t>
            </a:r>
            <a:endParaRPr lang="en-US" dirty="0" smtClean="0">
              <a:solidFill>
                <a:srgbClr val="3380E6"/>
              </a:solidFill>
              <a:latin typeface="Arial"/>
            </a:endParaRPr>
          </a:p>
        </p:txBody>
      </p:sp>
      <p:sp>
        <p:nvSpPr>
          <p:cNvPr id="2765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Once the fill character is specified with </a:t>
            </a:r>
            <a:r>
              <a:rPr lang="en-US" altLang="en-US" sz="2800" dirty="0" err="1" smtClean="0">
                <a:solidFill>
                  <a:srgbClr val="000000"/>
                </a:solidFill>
              </a:rPr>
              <a:t>setfill</a:t>
            </a:r>
            <a:r>
              <a:rPr lang="en-US" altLang="en-US" sz="28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, it applies for all subsequent values that are displayed in fields wider than the value being displayed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 err="1" smtClean="0">
                <a:solidFill>
                  <a:srgbClr val="000000"/>
                </a:solidFill>
              </a:rPr>
              <a:t>setfill</a:t>
            </a:r>
            <a:r>
              <a:rPr lang="en-US" altLang="en-US" sz="24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is a sticky setting</a:t>
            </a:r>
          </a:p>
          <a:p>
            <a:pPr>
              <a:lnSpc>
                <a:spcPct val="90000"/>
              </a:lnSpc>
            </a:pPr>
            <a:r>
              <a:rPr lang="en-US" altLang="en-US" sz="28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This is in contrast to </a:t>
            </a:r>
            <a:r>
              <a:rPr lang="en-US" altLang="en-US" sz="2800" dirty="0" err="1" smtClean="0">
                <a:solidFill>
                  <a:srgbClr val="000000"/>
                </a:solidFill>
              </a:rPr>
              <a:t>setw</a:t>
            </a:r>
            <a:r>
              <a:rPr lang="en-US" altLang="en-US" sz="28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, which applies only to the next value displayed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 err="1" smtClean="0">
                <a:solidFill>
                  <a:srgbClr val="000000"/>
                </a:solidFill>
              </a:rPr>
              <a:t>setw</a:t>
            </a:r>
            <a:r>
              <a:rPr lang="en-US" altLang="en-US" sz="24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is a </a:t>
            </a:r>
            <a:r>
              <a:rPr lang="en-US" altLang="en-US" sz="2400" dirty="0" err="1" smtClean="0">
                <a:solidFill>
                  <a:srgbClr val="000000"/>
                </a:solidFill>
                <a:latin typeface="Cambria" panose="02040503050406030204" pitchFamily="18" charset="0"/>
              </a:rPr>
              <a:t>nonsticky</a:t>
            </a:r>
            <a:r>
              <a:rPr lang="en-US" altLang="en-US" sz="24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setting</a:t>
            </a:r>
          </a:p>
          <a:p>
            <a:pPr>
              <a:lnSpc>
                <a:spcPct val="90000"/>
              </a:lnSpc>
            </a:pPr>
            <a:r>
              <a:rPr lang="en-US" altLang="en-US" sz="28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Line 30 calls </a:t>
            </a:r>
            <a:r>
              <a:rPr lang="en-US" altLang="en-US" sz="2800" dirty="0" err="1" smtClean="0">
                <a:solidFill>
                  <a:srgbClr val="000000"/>
                </a:solidFill>
              </a:rPr>
              <a:t>ostringstream</a:t>
            </a:r>
            <a:r>
              <a:rPr lang="en-US" altLang="en-US" sz="2800" dirty="0" err="1" smtClean="0">
                <a:solidFill>
                  <a:srgbClr val="000000"/>
                </a:solidFill>
                <a:latin typeface="Cambria" panose="02040503050406030204" pitchFamily="18" charset="0"/>
              </a:rPr>
              <a:t>’s</a:t>
            </a:r>
            <a:r>
              <a:rPr lang="en-US" altLang="en-US" sz="28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800" dirty="0" err="1" smtClean="0">
                <a:solidFill>
                  <a:srgbClr val="000000"/>
                </a:solidFill>
              </a:rPr>
              <a:t>str</a:t>
            </a:r>
            <a:r>
              <a:rPr lang="en-US" altLang="en-US" sz="28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member function to get the formatted </a:t>
            </a:r>
            <a:r>
              <a:rPr lang="en-US" altLang="en-US" sz="2800" dirty="0" smtClean="0">
                <a:solidFill>
                  <a:srgbClr val="000000"/>
                </a:solidFill>
              </a:rPr>
              <a:t>string</a:t>
            </a:r>
            <a:r>
              <a:rPr lang="en-US" altLang="en-US" sz="28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, which is returned to the client. </a:t>
            </a:r>
          </a:p>
        </p:txBody>
      </p:sp>
      <p:sp>
        <p:nvSpPr>
          <p:cNvPr id="25604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525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0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375" y="0"/>
            <a:ext cx="94932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4554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2375"/>
            <a:ext cx="12192000" cy="44132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7959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9.2.9</a:t>
            </a:r>
            <a:r>
              <a:rPr lang="en-US" dirty="0" smtClean="0">
                <a:solidFill>
                  <a:srgbClr val="24B5A1"/>
                </a:solidFill>
                <a:latin typeface="Arial"/>
              </a:rPr>
              <a:t>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Time Class Member Function </a:t>
            </a:r>
            <a:r>
              <a:rPr lang="en-US" dirty="0" err="1">
                <a:solidFill>
                  <a:srgbClr val="3380E6"/>
                </a:solidFill>
                <a:latin typeface="Arial"/>
              </a:rPr>
              <a:t>toStandardString</a:t>
            </a:r>
            <a:endParaRPr lang="en-US" dirty="0" smtClean="0">
              <a:solidFill>
                <a:srgbClr val="3380E6"/>
              </a:solidFill>
              <a:latin typeface="Arial"/>
            </a:endParaRPr>
          </a:p>
        </p:txBody>
      </p:sp>
      <p:sp>
        <p:nvSpPr>
          <p:cNvPr id="28675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sz="2400" dirty="0" err="1" smtClean="0">
                <a:solidFill>
                  <a:srgbClr val="000000"/>
                </a:solidFill>
              </a:rPr>
              <a:t>toStandardString</a:t>
            </a:r>
            <a:r>
              <a:rPr lang="en-US" sz="24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returns 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a </a:t>
            </a:r>
            <a:r>
              <a:rPr lang="en-US" sz="2400" dirty="0">
                <a:solidFill>
                  <a:srgbClr val="000000"/>
                </a:solidFill>
              </a:rPr>
              <a:t>string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containing the time formatted as standard time with the hour, minute and second values separated by colons and followed by an AM or PM indicator </a:t>
            </a:r>
            <a:endParaRPr lang="en-US" sz="2400" dirty="0" smtClean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>
              <a:defRPr/>
            </a:pPr>
            <a:r>
              <a:rPr lang="en-US" sz="20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10:54:27 </a:t>
            </a:r>
            <a:r>
              <a:rPr lang="en-US" sz="2000" dirty="0">
                <a:solidFill>
                  <a:srgbClr val="000000"/>
                </a:solidFill>
                <a:latin typeface="Cambria" panose="02040503050406030204" pitchFamily="18" charset="0"/>
              </a:rPr>
              <a:t>AM and 1:27:06 </a:t>
            </a:r>
            <a:r>
              <a:rPr lang="en-US" sz="20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PM</a:t>
            </a:r>
          </a:p>
          <a:p>
            <a:pPr>
              <a:defRPr/>
            </a:pPr>
            <a:r>
              <a:rPr lang="en-US" sz="24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Line 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36 uses the conditional operator (</a:t>
            </a:r>
            <a:r>
              <a:rPr lang="en-US" sz="2400" dirty="0">
                <a:solidFill>
                  <a:srgbClr val="000000"/>
                </a:solidFill>
              </a:rPr>
              <a:t>?: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) to determine the value of hour to be displayed—if the hour is 0 or 12 (AM or PM, respectively), it appears as 12; otherwise, we use the remainder operator (</a:t>
            </a:r>
            <a:r>
              <a:rPr lang="en-US" sz="2400" dirty="0">
                <a:solidFill>
                  <a:srgbClr val="000000"/>
                </a:solidFill>
              </a:rPr>
              <a:t>%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) to have the hour appear as a value from 1 to </a:t>
            </a:r>
            <a:r>
              <a:rPr lang="en-US" sz="24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11 </a:t>
            </a:r>
          </a:p>
          <a:p>
            <a:pPr>
              <a:defRPr/>
            </a:pPr>
            <a:r>
              <a:rPr lang="en-US" sz="24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conditional operator in line 38 determines whether AM or PM will be displayed. </a:t>
            </a:r>
            <a:endParaRPr lang="en-US" sz="2400" dirty="0" smtClean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>
              <a:defRPr/>
            </a:pPr>
            <a:r>
              <a:rPr lang="en-US" sz="24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Line 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39 calls </a:t>
            </a:r>
            <a:r>
              <a:rPr lang="en-US" sz="2400" dirty="0" err="1">
                <a:solidFill>
                  <a:srgbClr val="000000"/>
                </a:solidFill>
              </a:rPr>
              <a:t>ostringstream</a:t>
            </a:r>
            <a:r>
              <a:rPr lang="en-US" sz="2400" dirty="0" err="1">
                <a:solidFill>
                  <a:srgbClr val="000000"/>
                </a:solidFill>
                <a:latin typeface="Cambria" panose="02040503050406030204" pitchFamily="18" charset="0"/>
              </a:rPr>
              <a:t>’s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str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member function to return the formatted string. </a:t>
            </a:r>
            <a:endParaRPr lang="en-US" sz="2400" dirty="0" smtClean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sp>
        <p:nvSpPr>
          <p:cNvPr id="27652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076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9.2.10</a:t>
            </a:r>
            <a:r>
              <a:rPr lang="en-US" dirty="0" smtClean="0">
                <a:solidFill>
                  <a:srgbClr val="24B5A1"/>
                </a:solidFill>
                <a:latin typeface="Arial"/>
              </a:rPr>
              <a:t>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Implicitly </a:t>
            </a:r>
            <a:r>
              <a:rPr lang="en-US" dirty="0" err="1">
                <a:solidFill>
                  <a:srgbClr val="3380E6"/>
                </a:solidFill>
                <a:latin typeface="Arial"/>
              </a:rPr>
              <a:t>Inlining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Member Functions</a:t>
            </a:r>
            <a:endParaRPr lang="en-US" dirty="0" smtClean="0">
              <a:solidFill>
                <a:srgbClr val="3380E6"/>
              </a:solidFill>
              <a:latin typeface="Arial"/>
            </a:endParaRPr>
          </a:p>
        </p:txBody>
      </p:sp>
      <p:sp>
        <p:nvSpPr>
          <p:cNvPr id="28675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9537" indent="0">
              <a:buNone/>
              <a:defRPr/>
            </a:pPr>
            <a:endParaRPr lang="en-US" dirty="0" smtClean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eaLnBrk="1" hangingPunct="1">
              <a:defRPr/>
            </a:pPr>
            <a:r>
              <a:rPr 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If a member function is defined in the class’s body, the compiler attempts to inline calls to the member function.</a:t>
            </a:r>
          </a:p>
        </p:txBody>
      </p:sp>
      <p:sp>
        <p:nvSpPr>
          <p:cNvPr id="27652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910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6888"/>
            <a:ext cx="12192000" cy="33242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3656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2025"/>
            <a:ext cx="12192000" cy="49339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9995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9.2.11</a:t>
            </a:r>
            <a:r>
              <a:rPr lang="en-US" dirty="0" smtClean="0">
                <a:solidFill>
                  <a:srgbClr val="24B5A1"/>
                </a:solidFill>
                <a:latin typeface="Arial"/>
              </a:rPr>
              <a:t>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Implicitly </a:t>
            </a:r>
            <a:r>
              <a:rPr lang="en-US" dirty="0" err="1">
                <a:solidFill>
                  <a:srgbClr val="3380E6"/>
                </a:solidFill>
                <a:latin typeface="Arial"/>
              </a:rPr>
              <a:t>Inlining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Member Functions</a:t>
            </a:r>
            <a:endParaRPr lang="en-US" dirty="0" smtClean="0">
              <a:solidFill>
                <a:srgbClr val="3380E6"/>
              </a:solidFill>
              <a:latin typeface="Arial"/>
            </a:endParaRPr>
          </a:p>
        </p:txBody>
      </p:sp>
      <p:sp>
        <p:nvSpPr>
          <p:cNvPr id="28675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 err="1" smtClean="0">
                <a:solidFill>
                  <a:srgbClr val="000000"/>
                </a:solidFill>
              </a:rPr>
              <a:t>toUniversalString</a:t>
            </a:r>
            <a:r>
              <a:rPr lang="en-US" sz="36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sz="3600" dirty="0">
                <a:solidFill>
                  <a:srgbClr val="000000"/>
                </a:solidFill>
                <a:latin typeface="Cambria" panose="02040503050406030204" pitchFamily="18" charset="0"/>
              </a:rPr>
              <a:t>and </a:t>
            </a:r>
            <a:r>
              <a:rPr lang="en-US" sz="3600" dirty="0" err="1">
                <a:solidFill>
                  <a:srgbClr val="000000"/>
                </a:solidFill>
              </a:rPr>
              <a:t>toStandardString</a:t>
            </a:r>
            <a:r>
              <a:rPr lang="en-US" sz="36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sz="36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take </a:t>
            </a:r>
            <a:r>
              <a:rPr lang="en-US" sz="3600" dirty="0">
                <a:solidFill>
                  <a:srgbClr val="000000"/>
                </a:solidFill>
                <a:latin typeface="Cambria" panose="02040503050406030204" pitchFamily="18" charset="0"/>
              </a:rPr>
              <a:t>no arguments, because these member functions implicitly know that they’re to create </a:t>
            </a:r>
            <a:r>
              <a:rPr lang="en-US" sz="3600" dirty="0">
                <a:solidFill>
                  <a:srgbClr val="000000"/>
                </a:solidFill>
              </a:rPr>
              <a:t>string</a:t>
            </a:r>
            <a:r>
              <a:rPr lang="en-US" sz="3600" dirty="0">
                <a:solidFill>
                  <a:srgbClr val="000000"/>
                </a:solidFill>
                <a:latin typeface="Cambria" panose="02040503050406030204" pitchFamily="18" charset="0"/>
              </a:rPr>
              <a:t> representations of the data for the particular </a:t>
            </a:r>
            <a:r>
              <a:rPr lang="en-US" sz="3600" dirty="0">
                <a:solidFill>
                  <a:srgbClr val="000000"/>
                </a:solidFill>
              </a:rPr>
              <a:t>Time</a:t>
            </a:r>
            <a:r>
              <a:rPr lang="en-US" sz="3600" dirty="0">
                <a:solidFill>
                  <a:srgbClr val="000000"/>
                </a:solidFill>
                <a:latin typeface="Cambria" panose="02040503050406030204" pitchFamily="18" charset="0"/>
              </a:rPr>
              <a:t> object on which they’re </a:t>
            </a:r>
            <a:r>
              <a:rPr lang="en-US" sz="36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invoked</a:t>
            </a:r>
          </a:p>
          <a:p>
            <a:pPr lvl="1">
              <a:defRPr/>
            </a:pPr>
            <a:r>
              <a:rPr lang="en-US" sz="32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Can </a:t>
            </a:r>
            <a:r>
              <a:rPr 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make member-function calls more concise than conventional function calls in procedural </a:t>
            </a:r>
            <a:r>
              <a:rPr lang="en-US" sz="32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programming</a:t>
            </a:r>
            <a:endParaRPr lang="en-US" sz="3200" dirty="0" smtClean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sp>
        <p:nvSpPr>
          <p:cNvPr id="27652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5111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7613"/>
            <a:ext cx="12192000" cy="44227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3692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88" y="0"/>
            <a:ext cx="1162843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3723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4438"/>
            <a:ext cx="12192000" cy="442753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499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9.2.12</a:t>
            </a:r>
            <a:r>
              <a:rPr lang="en-US" dirty="0" smtClean="0">
                <a:solidFill>
                  <a:srgbClr val="24B5A1"/>
                </a:solidFill>
                <a:latin typeface="Arial"/>
              </a:rPr>
              <a:t>  </a:t>
            </a:r>
            <a:r>
              <a:rPr lang="en-US" dirty="0" smtClean="0">
                <a:solidFill>
                  <a:srgbClr val="3380E6"/>
                </a:solidFill>
                <a:latin typeface="Arial"/>
              </a:rPr>
              <a:t>Using Class Time</a:t>
            </a:r>
            <a:endParaRPr lang="en-US" dirty="0" smtClean="0">
              <a:solidFill>
                <a:srgbClr val="3380E6"/>
              </a:solidFill>
              <a:latin typeface="Arial"/>
            </a:endParaRPr>
          </a:p>
        </p:txBody>
      </p:sp>
      <p:sp>
        <p:nvSpPr>
          <p:cNvPr id="3584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Time</a:t>
            </a:r>
            <a:r>
              <a:rPr 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can </a:t>
            </a:r>
            <a:r>
              <a:rPr 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be used as a type in object, array, pointer and reference declarations as </a:t>
            </a:r>
            <a:r>
              <a:rPr 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follows:</a:t>
            </a:r>
          </a:p>
          <a:p>
            <a:pPr lvl="1">
              <a:defRPr/>
            </a:pP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Time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sunset; // object of type 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Time</a:t>
            </a:r>
          </a:p>
          <a:p>
            <a:pPr lvl="1">
              <a:defRPr/>
            </a:pP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 Time,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</a:rPr>
              <a:t>5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&gt;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arrayOfTimes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 array of 5 Time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objects</a:t>
            </a:r>
          </a:p>
          <a:p>
            <a:pPr lvl="1">
              <a:defRPr/>
            </a:pP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Time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dinnerTime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sunset;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 reference to a Time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object</a:t>
            </a:r>
          </a:p>
          <a:p>
            <a:pPr lvl="1">
              <a:defRPr/>
            </a:pP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Time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timePtr = &amp;dinnerTime;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 pointer to a Time object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dirty="0" smtClean="0">
                <a:latin typeface="Cambria" panose="02040503050406030204" pitchFamily="18" charset="0"/>
                <a:cs typeface="Times New Roman" pitchFamily="18" charset="0"/>
              </a:rPr>
              <a:t>Figure 9.3 uses class </a:t>
            </a:r>
            <a:r>
              <a:rPr lang="en-US" dirty="0" smtClean="0">
                <a:latin typeface="Consolas" panose="020B0609020204030204" pitchFamily="49" charset="0"/>
                <a:cs typeface="Times New Roman" pitchFamily="18" charset="0"/>
              </a:rPr>
              <a:t>Time</a:t>
            </a:r>
            <a:endParaRPr lang="en-US" dirty="0">
              <a:latin typeface="Cambria" panose="02040503050406030204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Separating </a:t>
            </a:r>
            <a:r>
              <a:rPr lang="en-US" dirty="0">
                <a:cs typeface="Times New Roman" pitchFamily="18" charset="0"/>
              </a:rPr>
              <a:t>Time</a:t>
            </a: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’s interface from the implementation of its member functions does not affect the way that this client code uses the </a:t>
            </a:r>
            <a:r>
              <a:rPr lang="en-US" dirty="0" smtClean="0">
                <a:latin typeface="Cambria" panose="02040503050406030204" pitchFamily="18" charset="0"/>
                <a:cs typeface="Times New Roman" pitchFamily="18" charset="0"/>
              </a:rPr>
              <a:t>class</a:t>
            </a:r>
          </a:p>
        </p:txBody>
      </p:sp>
      <p:sp>
        <p:nvSpPr>
          <p:cNvPr id="34820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565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0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050" y="0"/>
            <a:ext cx="96139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9339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13" y="0"/>
            <a:ext cx="1178718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3301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963"/>
            <a:ext cx="12192000" cy="593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8026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5950"/>
            <a:ext cx="12192000" cy="56245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1085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9.2.12</a:t>
            </a:r>
            <a:r>
              <a:rPr lang="en-US" dirty="0" smtClean="0">
                <a:solidFill>
                  <a:srgbClr val="24B5A1"/>
                </a:solidFill>
                <a:latin typeface="Arial"/>
              </a:rPr>
              <a:t>  </a:t>
            </a:r>
            <a:r>
              <a:rPr lang="en-US" dirty="0" smtClean="0">
                <a:solidFill>
                  <a:srgbClr val="3380E6"/>
                </a:solidFill>
                <a:latin typeface="Arial"/>
              </a:rPr>
              <a:t>Using Class Time</a:t>
            </a:r>
            <a:endParaRPr lang="en-US" dirty="0" smtClean="0">
              <a:solidFill>
                <a:srgbClr val="3380E6"/>
              </a:solidFill>
              <a:latin typeface="Arial"/>
            </a:endParaRPr>
          </a:p>
        </p:txBody>
      </p:sp>
      <p:sp>
        <p:nvSpPr>
          <p:cNvPr id="3584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latin typeface="Cambria" panose="02040503050406030204" pitchFamily="18" charset="0"/>
                <a:cs typeface="Times New Roman" pitchFamily="18" charset="0"/>
              </a:rPr>
              <a:t>Line </a:t>
            </a: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16 creates the </a:t>
            </a:r>
            <a:r>
              <a:rPr lang="en-US" dirty="0">
                <a:cs typeface="Times New Roman" pitchFamily="18" charset="0"/>
              </a:rPr>
              <a:t>Time</a:t>
            </a: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 object </a:t>
            </a:r>
            <a:r>
              <a:rPr lang="en-US" dirty="0" smtClean="0">
                <a:cs typeface="Times New Roman" pitchFamily="18" charset="0"/>
              </a:rPr>
              <a:t>t</a:t>
            </a:r>
          </a:p>
          <a:p>
            <a:pPr>
              <a:defRPr/>
            </a:pPr>
            <a:r>
              <a:rPr lang="en-US" dirty="0" smtClean="0">
                <a:latin typeface="Cambria" panose="02040503050406030204" pitchFamily="18" charset="0"/>
                <a:cs typeface="Times New Roman" pitchFamily="18" charset="0"/>
              </a:rPr>
              <a:t>Recall </a:t>
            </a: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that class </a:t>
            </a:r>
            <a:r>
              <a:rPr lang="en-US" dirty="0">
                <a:cs typeface="Times New Roman" pitchFamily="18" charset="0"/>
              </a:rPr>
              <a:t>Time</a:t>
            </a: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 does not define a constructor, so line 16 invokes the compiler-generated default constructor, and </a:t>
            </a:r>
            <a:r>
              <a:rPr lang="en-US" dirty="0">
                <a:cs typeface="Times New Roman" pitchFamily="18" charset="0"/>
              </a:rPr>
              <a:t>t</a:t>
            </a: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’s hour, minute and second are set to </a:t>
            </a:r>
            <a:r>
              <a:rPr lang="en-US" dirty="0">
                <a:cs typeface="Times New Roman" pitchFamily="18" charset="0"/>
              </a:rPr>
              <a:t>0</a:t>
            </a: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 via their initializers in class </a:t>
            </a:r>
            <a:r>
              <a:rPr lang="en-US" dirty="0">
                <a:cs typeface="Times New Roman" pitchFamily="18" charset="0"/>
              </a:rPr>
              <a:t>Time</a:t>
            </a: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’s </a:t>
            </a:r>
            <a:r>
              <a:rPr lang="en-US" dirty="0" smtClean="0">
                <a:latin typeface="Cambria" panose="02040503050406030204" pitchFamily="18" charset="0"/>
                <a:cs typeface="Times New Roman" pitchFamily="18" charset="0"/>
              </a:rPr>
              <a:t>definition</a:t>
            </a:r>
          </a:p>
          <a:p>
            <a:pPr>
              <a:defRPr/>
            </a:pP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To illustrate that the </a:t>
            </a:r>
            <a:r>
              <a:rPr lang="en-US" dirty="0" err="1">
                <a:cs typeface="Times New Roman" pitchFamily="18" charset="0"/>
              </a:rPr>
              <a:t>setTime</a:t>
            </a: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 member function validates its arguments, line 24 calls </a:t>
            </a:r>
            <a:r>
              <a:rPr lang="en-US" dirty="0" err="1">
                <a:cs typeface="Times New Roman" pitchFamily="18" charset="0"/>
              </a:rPr>
              <a:t>setTime</a:t>
            </a: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 with invalid arguments </a:t>
            </a:r>
            <a:endParaRPr lang="en-US" dirty="0" smtClean="0">
              <a:latin typeface="Cambria" panose="02040503050406030204" pitchFamily="18" charset="0"/>
              <a:cs typeface="Times New Roman" pitchFamily="18" charset="0"/>
            </a:endParaRPr>
          </a:p>
          <a:p>
            <a:pPr lvl="1">
              <a:defRPr/>
            </a:pPr>
            <a:r>
              <a:rPr lang="en-US" dirty="0" smtClean="0">
                <a:latin typeface="Cambria" panose="02040503050406030204" pitchFamily="18" charset="0"/>
                <a:cs typeface="Times New Roman" pitchFamily="18" charset="0"/>
              </a:rPr>
              <a:t>This </a:t>
            </a: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statement is placed in a </a:t>
            </a:r>
            <a:r>
              <a:rPr lang="en-US" dirty="0">
                <a:cs typeface="Times New Roman" pitchFamily="18" charset="0"/>
              </a:rPr>
              <a:t>try</a:t>
            </a: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 block </a:t>
            </a:r>
            <a:endParaRPr lang="en-US" dirty="0" smtClean="0">
              <a:latin typeface="Cambria" panose="02040503050406030204" pitchFamily="18" charset="0"/>
              <a:cs typeface="Times New Roman" pitchFamily="18" charset="0"/>
            </a:endParaRPr>
          </a:p>
          <a:p>
            <a:pPr lvl="1">
              <a:defRPr/>
            </a:pPr>
            <a:r>
              <a:rPr lang="en-US" dirty="0" smtClean="0">
                <a:latin typeface="Cambria" panose="02040503050406030204" pitchFamily="18" charset="0"/>
                <a:cs typeface="Times New Roman" pitchFamily="18" charset="0"/>
              </a:rPr>
              <a:t>When an exception occurs</a:t>
            </a: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, </a:t>
            </a:r>
            <a:r>
              <a:rPr lang="en-US" dirty="0" smtClean="0">
                <a:latin typeface="Cambria" panose="02040503050406030204" pitchFamily="18" charset="0"/>
                <a:cs typeface="Times New Roman" pitchFamily="18" charset="0"/>
              </a:rPr>
              <a:t>it’ s </a:t>
            </a: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caught at lines 26–28, and line 27 displays the exception’s error message by calling its </a:t>
            </a:r>
            <a:r>
              <a:rPr lang="en-US" dirty="0">
                <a:cs typeface="Times New Roman" pitchFamily="18" charset="0"/>
              </a:rPr>
              <a:t>what</a:t>
            </a: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 member </a:t>
            </a:r>
            <a:r>
              <a:rPr lang="en-US" dirty="0" smtClean="0">
                <a:latin typeface="Cambria" panose="02040503050406030204" pitchFamily="18" charset="0"/>
                <a:cs typeface="Times New Roman" pitchFamily="18" charset="0"/>
              </a:rPr>
              <a:t>function</a:t>
            </a:r>
          </a:p>
          <a:p>
            <a:pPr lvl="1">
              <a:defRPr/>
            </a:pPr>
            <a:r>
              <a:rPr lang="en-US" dirty="0" smtClean="0">
                <a:latin typeface="Cambria" panose="02040503050406030204" pitchFamily="18" charset="0"/>
                <a:cs typeface="Times New Roman" pitchFamily="18" charset="0"/>
              </a:rPr>
              <a:t>Line </a:t>
            </a: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31 displays the time again to confirm that </a:t>
            </a:r>
            <a:r>
              <a:rPr lang="en-US" dirty="0" err="1">
                <a:cs typeface="Times New Roman" pitchFamily="18" charset="0"/>
              </a:rPr>
              <a:t>setTime</a:t>
            </a: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 did not change the time when invalid arguments were </a:t>
            </a:r>
            <a:r>
              <a:rPr lang="en-US" dirty="0" smtClean="0">
                <a:latin typeface="Cambria" panose="02040503050406030204" pitchFamily="18" charset="0"/>
                <a:cs typeface="Times New Roman" pitchFamily="18" charset="0"/>
              </a:rPr>
              <a:t>supplied</a:t>
            </a:r>
          </a:p>
        </p:txBody>
      </p:sp>
      <p:sp>
        <p:nvSpPr>
          <p:cNvPr id="34820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5975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9.2.13</a:t>
            </a:r>
            <a:r>
              <a:rPr lang="en-US" dirty="0" smtClean="0">
                <a:solidFill>
                  <a:srgbClr val="24B5A1"/>
                </a:solidFill>
                <a:latin typeface="Arial"/>
              </a:rPr>
              <a:t>  </a:t>
            </a:r>
            <a:r>
              <a:rPr lang="en-US" dirty="0">
                <a:solidFill>
                  <a:srgbClr val="3380E6"/>
                </a:solidFill>
              </a:rPr>
              <a:t>Object </a:t>
            </a:r>
            <a:r>
              <a:rPr lang="en-US" dirty="0" smtClean="0">
                <a:solidFill>
                  <a:srgbClr val="3380E6"/>
                </a:solidFill>
              </a:rPr>
              <a:t>Size</a:t>
            </a:r>
            <a:endParaRPr lang="en-US" dirty="0" smtClean="0">
              <a:solidFill>
                <a:srgbClr val="3380E6"/>
              </a:solidFill>
              <a:latin typeface="Arial"/>
            </a:endParaRPr>
          </a:p>
        </p:txBody>
      </p:sp>
      <p:sp>
        <p:nvSpPr>
          <p:cNvPr id="3993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People </a:t>
            </a:r>
            <a:r>
              <a:rPr 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new to object-oriented programming often suppose that objects must be quite large because they contain data members and member functions.</a:t>
            </a:r>
          </a:p>
          <a:p>
            <a:pPr eaLnBrk="1" hangingPunct="1">
              <a:defRPr/>
            </a:pPr>
            <a:r>
              <a:rPr lang="en-US" i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Logically</a:t>
            </a:r>
            <a:r>
              <a:rPr 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, this is true—you may think of objects as containing data and functions (and our discussion has certainly encouraged this view); </a:t>
            </a:r>
            <a:r>
              <a:rPr lang="en-US" i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physically</a:t>
            </a:r>
            <a:r>
              <a:rPr 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, however, this is not true.</a:t>
            </a:r>
          </a:p>
        </p:txBody>
      </p:sp>
      <p:sp>
        <p:nvSpPr>
          <p:cNvPr id="37892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3200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288"/>
            <a:ext cx="12192000" cy="60674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3107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latin typeface="Cambria" panose="02040503050406030204" pitchFamily="18" charset="0"/>
                <a:cs typeface="Times New Roman" pitchFamily="18" charset="0"/>
              </a:rPr>
              <a:t>The diagram in Fig. 9.4 shows the compilation and linking process that results in an executable </a:t>
            </a:r>
            <a:r>
              <a:rPr lang="en-US" dirty="0" smtClean="0">
                <a:cs typeface="Times New Roman" pitchFamily="18" charset="0"/>
              </a:rPr>
              <a:t>Time</a:t>
            </a:r>
            <a:r>
              <a:rPr lang="en-US" dirty="0" smtClean="0">
                <a:latin typeface="Cambria" panose="02040503050406030204" pitchFamily="18" charset="0"/>
                <a:cs typeface="Times New Roman" pitchFamily="18" charset="0"/>
              </a:rPr>
              <a:t> application </a:t>
            </a:r>
          </a:p>
          <a:p>
            <a:pPr>
              <a:defRPr/>
            </a:pPr>
            <a:r>
              <a:rPr lang="en-US" dirty="0" smtClean="0">
                <a:latin typeface="Cambria" panose="02040503050406030204" pitchFamily="18" charset="0"/>
                <a:cs typeface="Times New Roman" pitchFamily="18" charset="0"/>
              </a:rPr>
              <a:t>Often a class’s interface and implementation will be created and compiled by one programmer and used by a separate programmer who implements the client code that uses the class</a:t>
            </a:r>
          </a:p>
          <a:p>
            <a:pPr>
              <a:defRPr/>
            </a:pPr>
            <a:r>
              <a:rPr lang="en-US" dirty="0" smtClean="0">
                <a:latin typeface="Cambria" panose="02040503050406030204" pitchFamily="18" charset="0"/>
                <a:cs typeface="Times New Roman" pitchFamily="18" charset="0"/>
              </a:rPr>
              <a:t>Diagram shows what’s required by both the class-implementation programmer and the client-code programmer</a:t>
            </a:r>
          </a:p>
          <a:p>
            <a:pPr>
              <a:defRPr/>
            </a:pP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D</a:t>
            </a:r>
            <a:r>
              <a:rPr lang="en-US" dirty="0" smtClean="0">
                <a:latin typeface="Cambria" panose="02040503050406030204" pitchFamily="18" charset="0"/>
                <a:cs typeface="Times New Roman" pitchFamily="18" charset="0"/>
              </a:rPr>
              <a:t>ashed lines show the pieces required by the class-implementation programmer, the client-code programmer and the </a:t>
            </a:r>
            <a:r>
              <a:rPr lang="en-US" dirty="0" smtClean="0">
                <a:cs typeface="Times New Roman" pitchFamily="18" charset="0"/>
              </a:rPr>
              <a:t>Time</a:t>
            </a:r>
            <a:r>
              <a:rPr lang="en-US" dirty="0" smtClean="0">
                <a:latin typeface="Cambria" panose="02040503050406030204" pitchFamily="18" charset="0"/>
                <a:cs typeface="Times New Roman" pitchFamily="18" charset="0"/>
              </a:rPr>
              <a:t> application user, respectively</a:t>
            </a:r>
            <a:endParaRPr lang="en-US" dirty="0">
              <a:latin typeface="Cambria" panose="02040503050406030204" pitchFamily="18" charset="0"/>
              <a:cs typeface="Times New Roman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24B5A1"/>
                </a:solidFill>
                <a:latin typeface="Arial"/>
              </a:rPr>
              <a:t>9.3</a:t>
            </a:r>
            <a:r>
              <a:rPr lang="en-US" dirty="0">
                <a:solidFill>
                  <a:srgbClr val="24B5A1"/>
                </a:solidFill>
                <a:latin typeface="Arial"/>
              </a:rPr>
              <a:t>  </a:t>
            </a:r>
            <a:r>
              <a:rPr lang="en-US" dirty="0" smtClean="0">
                <a:solidFill>
                  <a:srgbClr val="3380E6"/>
                </a:solidFill>
                <a:latin typeface="Arial"/>
              </a:rPr>
              <a:t>Compilation and Linking Process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585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2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0"/>
            <a:ext cx="9017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7169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A class-implementation programmer responsible for creating a reusable </a:t>
            </a:r>
            <a:r>
              <a:rPr lang="en-US" dirty="0">
                <a:cs typeface="Times New Roman" pitchFamily="18" charset="0"/>
              </a:rPr>
              <a:t>Time</a:t>
            </a: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 class creates the header </a:t>
            </a:r>
            <a:r>
              <a:rPr lang="en-US" dirty="0" err="1">
                <a:cs typeface="Times New Roman" pitchFamily="18" charset="0"/>
              </a:rPr>
              <a:t>Time.h</a:t>
            </a: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 and the source-code file </a:t>
            </a:r>
            <a:r>
              <a:rPr lang="en-US" dirty="0">
                <a:cs typeface="Times New Roman" pitchFamily="18" charset="0"/>
              </a:rPr>
              <a:t>Time.cpp</a:t>
            </a: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 that </a:t>
            </a:r>
            <a:r>
              <a:rPr lang="en-US" dirty="0">
                <a:cs typeface="Times New Roman" pitchFamily="18" charset="0"/>
              </a:rPr>
              <a:t>#include</a:t>
            </a: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s the header, then compiles the source-code file to create </a:t>
            </a:r>
            <a:r>
              <a:rPr lang="en-US" dirty="0">
                <a:cs typeface="Times New Roman" pitchFamily="18" charset="0"/>
              </a:rPr>
              <a:t>Time</a:t>
            </a: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’s object </a:t>
            </a:r>
            <a:r>
              <a:rPr lang="en-US" dirty="0" smtClean="0">
                <a:latin typeface="Cambria" panose="02040503050406030204" pitchFamily="18" charset="0"/>
                <a:cs typeface="Times New Roman" pitchFamily="18" charset="0"/>
              </a:rPr>
              <a:t>code</a:t>
            </a:r>
          </a:p>
          <a:p>
            <a:pPr>
              <a:defRPr/>
            </a:pPr>
            <a:r>
              <a:rPr lang="en-US" dirty="0" smtClean="0">
                <a:latin typeface="Cambria" panose="02040503050406030204" pitchFamily="18" charset="0"/>
                <a:cs typeface="Times New Roman" pitchFamily="18" charset="0"/>
              </a:rPr>
              <a:t>To </a:t>
            </a: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hide the class’s member-function implementation details, the class-implementation programmer would provide the client-code programmer with the header </a:t>
            </a:r>
            <a:r>
              <a:rPr lang="en-US" dirty="0" err="1" smtClean="0">
                <a:cs typeface="Times New Roman" pitchFamily="18" charset="0"/>
              </a:rPr>
              <a:t>Time.h</a:t>
            </a:r>
            <a:r>
              <a:rPr lang="en-US" dirty="0" smtClean="0">
                <a:latin typeface="Cambria" panose="02040503050406030204" pitchFamily="18" charset="0"/>
                <a:cs typeface="Times New Roman" pitchFamily="18" charset="0"/>
              </a:rPr>
              <a:t> (</a:t>
            </a: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which specifies the class’s interface and data members) and </a:t>
            </a:r>
            <a:r>
              <a:rPr lang="en-US" dirty="0" smtClean="0">
                <a:latin typeface="Cambria" panose="02040503050406030204" pitchFamily="18" charset="0"/>
                <a:cs typeface="Times New Roman" pitchFamily="18" charset="0"/>
              </a:rPr>
              <a:t>the </a:t>
            </a:r>
            <a:r>
              <a:rPr lang="en-US" dirty="0">
                <a:cs typeface="Times New Roman" pitchFamily="18" charset="0"/>
              </a:rPr>
              <a:t>Time</a:t>
            </a: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 object code (i.e., the machine-code instructions that represent </a:t>
            </a:r>
            <a:r>
              <a:rPr lang="en-US" dirty="0">
                <a:cs typeface="Times New Roman" pitchFamily="18" charset="0"/>
              </a:rPr>
              <a:t>Time</a:t>
            </a: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’s member functions). </a:t>
            </a:r>
            <a:endParaRPr lang="en-US" dirty="0" smtClean="0">
              <a:latin typeface="Cambria" panose="02040503050406030204" pitchFamily="18" charset="0"/>
              <a:cs typeface="Times New Roman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24B5A1"/>
                </a:solidFill>
                <a:latin typeface="Arial"/>
              </a:rPr>
              <a:t>9.3</a:t>
            </a:r>
            <a:r>
              <a:rPr lang="en-US" dirty="0">
                <a:solidFill>
                  <a:srgbClr val="24B5A1"/>
                </a:solidFill>
                <a:latin typeface="Arial"/>
              </a:rPr>
              <a:t>  </a:t>
            </a:r>
            <a:r>
              <a:rPr lang="en-US" dirty="0" smtClean="0">
                <a:solidFill>
                  <a:srgbClr val="3380E6"/>
                </a:solidFill>
                <a:latin typeface="Arial"/>
              </a:rPr>
              <a:t>Compilation and Linking Process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3637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latin typeface="Cambria" panose="02040503050406030204" pitchFamily="18" charset="0"/>
                <a:cs typeface="Times New Roman" pitchFamily="18" charset="0"/>
              </a:rPr>
              <a:t>The </a:t>
            </a: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client-code programmer is not given </a:t>
            </a:r>
            <a:r>
              <a:rPr lang="en-US" dirty="0">
                <a:cs typeface="Times New Roman" pitchFamily="18" charset="0"/>
              </a:rPr>
              <a:t>Time.cpp</a:t>
            </a: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, so the client remains unaware of how </a:t>
            </a:r>
            <a:r>
              <a:rPr lang="en-US" dirty="0">
                <a:cs typeface="Times New Roman" pitchFamily="18" charset="0"/>
              </a:rPr>
              <a:t>Time</a:t>
            </a: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’s member functions are </a:t>
            </a:r>
            <a:r>
              <a:rPr lang="en-US" dirty="0" smtClean="0">
                <a:latin typeface="Cambria" panose="02040503050406030204" pitchFamily="18" charset="0"/>
                <a:cs typeface="Times New Roman" pitchFamily="18" charset="0"/>
              </a:rPr>
              <a:t>implemented</a:t>
            </a:r>
            <a:endParaRPr lang="en-US" dirty="0">
              <a:latin typeface="Cambria" panose="02040503050406030204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The client-code programmer needs to know only </a:t>
            </a:r>
            <a:r>
              <a:rPr lang="en-US" dirty="0">
                <a:cs typeface="Times New Roman" pitchFamily="18" charset="0"/>
              </a:rPr>
              <a:t>Time</a:t>
            </a: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’s interface to use the class and must be able to link its object </a:t>
            </a:r>
            <a:r>
              <a:rPr lang="en-US" dirty="0" smtClean="0">
                <a:latin typeface="Cambria" panose="02040503050406030204" pitchFamily="18" charset="0"/>
                <a:cs typeface="Times New Roman" pitchFamily="18" charset="0"/>
              </a:rPr>
              <a:t>code</a:t>
            </a:r>
          </a:p>
          <a:p>
            <a:pPr>
              <a:defRPr/>
            </a:pPr>
            <a:r>
              <a:rPr lang="en-US" dirty="0" smtClean="0">
                <a:latin typeface="Cambria" panose="02040503050406030204" pitchFamily="18" charset="0"/>
                <a:cs typeface="Times New Roman" pitchFamily="18" charset="0"/>
              </a:rPr>
              <a:t>Since </a:t>
            </a: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the interface of the class is part of the class definition in the </a:t>
            </a:r>
            <a:r>
              <a:rPr lang="en-US" dirty="0" err="1">
                <a:cs typeface="Times New Roman" pitchFamily="18" charset="0"/>
              </a:rPr>
              <a:t>Time.h</a:t>
            </a: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 header, the client-code programmer must have access to this file and must </a:t>
            </a:r>
            <a:r>
              <a:rPr lang="en-US" dirty="0">
                <a:cs typeface="Times New Roman" pitchFamily="18" charset="0"/>
              </a:rPr>
              <a:t>#include </a:t>
            </a: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it in the client’s source-code </a:t>
            </a:r>
            <a:r>
              <a:rPr lang="en-US" dirty="0" smtClean="0">
                <a:latin typeface="Cambria" panose="02040503050406030204" pitchFamily="18" charset="0"/>
                <a:cs typeface="Times New Roman" pitchFamily="18" charset="0"/>
              </a:rPr>
              <a:t>file</a:t>
            </a:r>
          </a:p>
          <a:p>
            <a:pPr>
              <a:defRPr/>
            </a:pPr>
            <a:r>
              <a:rPr lang="en-US" dirty="0" smtClean="0">
                <a:latin typeface="Cambria" panose="02040503050406030204" pitchFamily="18" charset="0"/>
                <a:cs typeface="Times New Roman" pitchFamily="18" charset="0"/>
              </a:rPr>
              <a:t>When </a:t>
            </a: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the client code is compiled, the compiler uses the class definition in </a:t>
            </a:r>
            <a:r>
              <a:rPr lang="en-US" dirty="0" err="1">
                <a:cs typeface="Times New Roman" pitchFamily="18" charset="0"/>
              </a:rPr>
              <a:t>Time.h</a:t>
            </a: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 to ensure that the main function creates and manipulates objects of class </a:t>
            </a:r>
            <a:r>
              <a:rPr lang="en-US" dirty="0">
                <a:cs typeface="Times New Roman" pitchFamily="18" charset="0"/>
              </a:rPr>
              <a:t>Time</a:t>
            </a: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Cambria" panose="02040503050406030204" pitchFamily="18" charset="0"/>
                <a:cs typeface="Times New Roman" pitchFamily="18" charset="0"/>
              </a:rPr>
              <a:t>correctly</a:t>
            </a:r>
            <a:endParaRPr lang="en-US" dirty="0">
              <a:latin typeface="Cambria" panose="02040503050406030204" pitchFamily="18" charset="0"/>
              <a:cs typeface="Times New Roman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24B5A1"/>
                </a:solidFill>
                <a:latin typeface="Arial"/>
              </a:rPr>
              <a:t>9.3</a:t>
            </a:r>
            <a:r>
              <a:rPr lang="en-US" dirty="0">
                <a:solidFill>
                  <a:srgbClr val="24B5A1"/>
                </a:solidFill>
                <a:latin typeface="Arial"/>
              </a:rPr>
              <a:t>  </a:t>
            </a:r>
            <a:r>
              <a:rPr lang="en-US" dirty="0" smtClean="0">
                <a:solidFill>
                  <a:srgbClr val="3380E6"/>
                </a:solidFill>
                <a:latin typeface="Arial"/>
              </a:rPr>
              <a:t>Compilation and Linking Process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799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9.1  </a:t>
            </a:r>
            <a:r>
              <a:rPr lang="en-US" dirty="0" smtClean="0">
                <a:solidFill>
                  <a:srgbClr val="3380E6"/>
                </a:solidFill>
                <a:latin typeface="Arial"/>
              </a:rPr>
              <a:t>Introduction</a:t>
            </a:r>
          </a:p>
        </p:txBody>
      </p:sp>
      <p:sp>
        <p:nvSpPr>
          <p:cNvPr id="13315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This chapter takes a deeper look at classes.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Coverage includes: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Using 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an </a:t>
            </a:r>
            <a:r>
              <a:rPr lang="en-US" altLang="en-US" i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include guard 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in a header to 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prevent header code from being included in the same source code file more than once. </a:t>
            </a:r>
            <a:endParaRPr lang="en-US" altLang="en-US" dirty="0" smtClean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>
              <a:lnSpc>
                <a:spcPct val="90000"/>
              </a:lnSpc>
            </a:pP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Using an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ostringstream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to create string representations of 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objects.</a:t>
            </a:r>
          </a:p>
          <a:p>
            <a:pPr lvl="1">
              <a:lnSpc>
                <a:spcPct val="90000"/>
              </a:lnSpc>
            </a:pP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An overview of the compile/link process.</a:t>
            </a:r>
          </a:p>
          <a:p>
            <a:pPr lvl="1">
              <a:lnSpc>
                <a:spcPct val="90000"/>
              </a:lnSpc>
            </a:pP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Accessing object members via the object’s name, a reference to an object and a pointer to an object.</a:t>
            </a:r>
            <a:endParaRPr lang="en-US" altLang="en-US" dirty="0" smtClean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Access 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functions that can read or write an object’s data members.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Utility 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functions—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private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member functions that support the operation of the class’s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public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member functions.</a:t>
            </a:r>
          </a:p>
        </p:txBody>
      </p:sp>
      <p:sp>
        <p:nvSpPr>
          <p:cNvPr id="13316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4000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latin typeface="Cambria" panose="02040503050406030204" pitchFamily="18" charset="0"/>
                <a:cs typeface="Times New Roman" pitchFamily="18" charset="0"/>
              </a:rPr>
              <a:t>To </a:t>
            </a: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create the executable </a:t>
            </a:r>
            <a:r>
              <a:rPr lang="en-US" dirty="0">
                <a:cs typeface="Times New Roman" pitchFamily="18" charset="0"/>
              </a:rPr>
              <a:t>Time</a:t>
            </a: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 application, the last step is to link </a:t>
            </a:r>
          </a:p>
          <a:p>
            <a:pPr lvl="1">
              <a:defRPr/>
            </a:pP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the object code for the </a:t>
            </a:r>
            <a:r>
              <a:rPr lang="en-US" dirty="0">
                <a:cs typeface="Times New Roman" pitchFamily="18" charset="0"/>
              </a:rPr>
              <a:t>main</a:t>
            </a: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 function (i.e., the client code),</a:t>
            </a:r>
          </a:p>
          <a:p>
            <a:pPr lvl="1">
              <a:defRPr/>
            </a:pP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the object code for class </a:t>
            </a:r>
            <a:r>
              <a:rPr lang="en-US" dirty="0">
                <a:cs typeface="Times New Roman" pitchFamily="18" charset="0"/>
              </a:rPr>
              <a:t>Time</a:t>
            </a: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’s member-function implementations, and</a:t>
            </a:r>
          </a:p>
          <a:p>
            <a:pPr lvl="1">
              <a:defRPr/>
            </a:pP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the C++ Standard Library object code for the C++ classes (e.g., </a:t>
            </a:r>
            <a:r>
              <a:rPr lang="en-US" dirty="0">
                <a:cs typeface="Times New Roman" pitchFamily="18" charset="0"/>
              </a:rPr>
              <a:t>string</a:t>
            </a: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) used by the class-implementation programmer and the client-code programmer.</a:t>
            </a:r>
          </a:p>
          <a:p>
            <a:pPr>
              <a:defRPr/>
            </a:pP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The linker’s output is the executable </a:t>
            </a:r>
            <a:r>
              <a:rPr lang="en-US" dirty="0">
                <a:cs typeface="Times New Roman" pitchFamily="18" charset="0"/>
              </a:rPr>
              <a:t>Time</a:t>
            </a: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 application that users can execute to create and manipulate a </a:t>
            </a:r>
            <a:r>
              <a:rPr lang="en-US" dirty="0">
                <a:cs typeface="Times New Roman" pitchFamily="18" charset="0"/>
              </a:rPr>
              <a:t>Time</a:t>
            </a: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Cambria" panose="02040503050406030204" pitchFamily="18" charset="0"/>
                <a:cs typeface="Times New Roman" pitchFamily="18" charset="0"/>
              </a:rPr>
              <a:t>object</a:t>
            </a:r>
          </a:p>
          <a:p>
            <a:pPr>
              <a:defRPr/>
            </a:pPr>
            <a:r>
              <a:rPr lang="en-US" dirty="0" smtClean="0">
                <a:latin typeface="Cambria" panose="02040503050406030204" pitchFamily="18" charset="0"/>
                <a:cs typeface="Times New Roman" pitchFamily="18" charset="0"/>
              </a:rPr>
              <a:t>Compilers </a:t>
            </a: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and IDEs typically invoke the linker for you after compiling your </a:t>
            </a:r>
            <a:r>
              <a:rPr lang="en-US" dirty="0" smtClean="0">
                <a:latin typeface="Cambria" panose="02040503050406030204" pitchFamily="18" charset="0"/>
                <a:cs typeface="Times New Roman" pitchFamily="18" charset="0"/>
              </a:rPr>
              <a:t>code</a:t>
            </a:r>
            <a:endParaRPr lang="en-US" dirty="0">
              <a:latin typeface="Cambria" panose="02040503050406030204" pitchFamily="18" charset="0"/>
              <a:cs typeface="Times New Roman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24B5A1"/>
                </a:solidFill>
                <a:latin typeface="Arial"/>
              </a:rPr>
              <a:t>9.3</a:t>
            </a:r>
            <a:r>
              <a:rPr lang="en-US" dirty="0">
                <a:solidFill>
                  <a:srgbClr val="24B5A1"/>
                </a:solidFill>
                <a:latin typeface="Arial"/>
              </a:rPr>
              <a:t>  </a:t>
            </a:r>
            <a:r>
              <a:rPr lang="en-US" dirty="0" smtClean="0">
                <a:solidFill>
                  <a:srgbClr val="3380E6"/>
                </a:solidFill>
                <a:latin typeface="Arial"/>
              </a:rPr>
              <a:t>Compilation and Linking Process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0106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Compiling Programs Containing Two or More Source-Code Files </a:t>
            </a:r>
          </a:p>
          <a:p>
            <a:pPr lvl="1">
              <a:defRPr/>
            </a:pPr>
            <a:r>
              <a:rPr lang="en-US" dirty="0" smtClean="0">
                <a:latin typeface="Cambria" panose="02040503050406030204" pitchFamily="18" charset="0"/>
                <a:cs typeface="Times New Roman" pitchFamily="18" charset="0"/>
              </a:rPr>
              <a:t>In Microsoft </a:t>
            </a: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Visual Studio, add to your project </a:t>
            </a:r>
            <a:r>
              <a:rPr lang="en-US" dirty="0" smtClean="0">
                <a:latin typeface="Cambria" panose="02040503050406030204" pitchFamily="18" charset="0"/>
                <a:cs typeface="Times New Roman" pitchFamily="18" charset="0"/>
              </a:rPr>
              <a:t>all </a:t>
            </a: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the headers and source-code files that make up a program, then build and run the </a:t>
            </a:r>
            <a:r>
              <a:rPr lang="en-US" dirty="0" smtClean="0">
                <a:latin typeface="Cambria" panose="02040503050406030204" pitchFamily="18" charset="0"/>
                <a:cs typeface="Times New Roman" pitchFamily="18" charset="0"/>
              </a:rPr>
              <a:t>project</a:t>
            </a:r>
          </a:p>
          <a:p>
            <a:pPr lvl="1">
              <a:defRPr/>
            </a:pPr>
            <a:r>
              <a:rPr lang="en-US" dirty="0" smtClean="0">
                <a:latin typeface="Cambria" panose="02040503050406030204" pitchFamily="18" charset="0"/>
                <a:cs typeface="Times New Roman" pitchFamily="18" charset="0"/>
              </a:rPr>
              <a:t>For </a:t>
            </a: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GNU C++, open a shell and change to the directory containing all the files for a given program, then execute the following command:</a:t>
            </a:r>
          </a:p>
          <a:p>
            <a:pPr lvl="2">
              <a:defRPr/>
            </a:pPr>
            <a:r>
              <a:rPr lang="en-US" dirty="0" smtClean="0">
                <a:cs typeface="Times New Roman" pitchFamily="18" charset="0"/>
              </a:rPr>
              <a:t>g</a:t>
            </a:r>
            <a:r>
              <a:rPr lang="en-US" dirty="0">
                <a:cs typeface="Times New Roman" pitchFamily="18" charset="0"/>
              </a:rPr>
              <a:t>++ -</a:t>
            </a:r>
            <a:r>
              <a:rPr lang="en-US" dirty="0" err="1">
                <a:cs typeface="Times New Roman" pitchFamily="18" charset="0"/>
              </a:rPr>
              <a:t>std</a:t>
            </a:r>
            <a:r>
              <a:rPr lang="en-US" dirty="0">
                <a:cs typeface="Times New Roman" pitchFamily="18" charset="0"/>
              </a:rPr>
              <a:t>=</a:t>
            </a:r>
            <a:r>
              <a:rPr lang="en-US" dirty="0" err="1">
                <a:cs typeface="Times New Roman" pitchFamily="18" charset="0"/>
              </a:rPr>
              <a:t>c++</a:t>
            </a:r>
            <a:r>
              <a:rPr lang="en-US" dirty="0">
                <a:cs typeface="Times New Roman" pitchFamily="18" charset="0"/>
              </a:rPr>
              <a:t>14 *.</a:t>
            </a:r>
            <a:r>
              <a:rPr lang="en-US" dirty="0" err="1">
                <a:cs typeface="Times New Roman" pitchFamily="18" charset="0"/>
              </a:rPr>
              <a:t>cpp</a:t>
            </a:r>
            <a:r>
              <a:rPr lang="en-US" dirty="0">
                <a:cs typeface="Times New Roman" pitchFamily="18" charset="0"/>
              </a:rPr>
              <a:t> -o </a:t>
            </a:r>
            <a:r>
              <a:rPr lang="en-US" dirty="0" err="1" smtClean="0">
                <a:cs typeface="Times New Roman" pitchFamily="18" charset="0"/>
              </a:rPr>
              <a:t>ExecutableName</a:t>
            </a:r>
            <a:endParaRPr lang="en-US" dirty="0">
              <a:cs typeface="Times New Roman" pitchFamily="18" charset="0"/>
            </a:endParaRPr>
          </a:p>
          <a:p>
            <a:pPr lvl="2">
              <a:defRPr/>
            </a:pPr>
            <a:r>
              <a:rPr lang="en-US" dirty="0" smtClean="0">
                <a:latin typeface="Cambria" panose="02040503050406030204" pitchFamily="18" charset="0"/>
                <a:cs typeface="Times New Roman" pitchFamily="18" charset="0"/>
              </a:rPr>
              <a:t>*.</a:t>
            </a:r>
            <a:r>
              <a:rPr lang="en-US" dirty="0" err="1">
                <a:latin typeface="Cambria" panose="02040503050406030204" pitchFamily="18" charset="0"/>
                <a:cs typeface="Times New Roman" pitchFamily="18" charset="0"/>
              </a:rPr>
              <a:t>cpp</a:t>
            </a: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Cambria" panose="02040503050406030204" pitchFamily="18" charset="0"/>
                <a:cs typeface="Times New Roman" pitchFamily="18" charset="0"/>
              </a:rPr>
              <a:t>specifies to compile </a:t>
            </a: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and link all of the source-code files in the current </a:t>
            </a:r>
            <a:r>
              <a:rPr lang="en-US" dirty="0" smtClean="0">
                <a:latin typeface="Cambria" panose="02040503050406030204" pitchFamily="18" charset="0"/>
                <a:cs typeface="Times New Roman" pitchFamily="18" charset="0"/>
              </a:rPr>
              <a:t>directory—the preprocessor </a:t>
            </a: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automatically locates the </a:t>
            </a:r>
            <a:r>
              <a:rPr lang="en-US" dirty="0" smtClean="0">
                <a:latin typeface="Cambria" panose="02040503050406030204" pitchFamily="18" charset="0"/>
                <a:cs typeface="Times New Roman" pitchFamily="18" charset="0"/>
              </a:rPr>
              <a:t>headers </a:t>
            </a: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in that directory.</a:t>
            </a:r>
          </a:p>
          <a:p>
            <a:pPr lvl="1">
              <a:defRPr/>
            </a:pP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For Apple </a:t>
            </a:r>
            <a:r>
              <a:rPr lang="en-US" dirty="0" err="1">
                <a:latin typeface="Cambria" panose="02040503050406030204" pitchFamily="18" charset="0"/>
                <a:cs typeface="Times New Roman" pitchFamily="18" charset="0"/>
              </a:rPr>
              <a:t>Xcode</a:t>
            </a: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, add to your </a:t>
            </a:r>
            <a:r>
              <a:rPr lang="en-US" dirty="0" smtClean="0">
                <a:latin typeface="Cambria" panose="02040503050406030204" pitchFamily="18" charset="0"/>
                <a:cs typeface="Times New Roman" pitchFamily="18" charset="0"/>
              </a:rPr>
              <a:t>project all </a:t>
            </a:r>
            <a:r>
              <a:rPr lang="en-US" dirty="0">
                <a:latin typeface="Cambria" panose="02040503050406030204" pitchFamily="18" charset="0"/>
                <a:cs typeface="Times New Roman" pitchFamily="18" charset="0"/>
              </a:rPr>
              <a:t>the headers and source-code files that make up a program, then build and run the </a:t>
            </a:r>
            <a:r>
              <a:rPr lang="en-US" dirty="0" smtClean="0">
                <a:latin typeface="Cambria" panose="02040503050406030204" pitchFamily="18" charset="0"/>
                <a:cs typeface="Times New Roman" pitchFamily="18" charset="0"/>
              </a:rPr>
              <a:t>project</a:t>
            </a:r>
            <a:endParaRPr lang="en-US" dirty="0">
              <a:latin typeface="Cambria" panose="02040503050406030204" pitchFamily="18" charset="0"/>
              <a:cs typeface="Times New Roman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24B5A1"/>
                </a:solidFill>
                <a:latin typeface="Arial"/>
              </a:rPr>
              <a:t>9.3</a:t>
            </a:r>
            <a:r>
              <a:rPr lang="en-US" dirty="0">
                <a:solidFill>
                  <a:srgbClr val="24B5A1"/>
                </a:solidFill>
                <a:latin typeface="Arial"/>
              </a:rPr>
              <a:t>  </a:t>
            </a:r>
            <a:r>
              <a:rPr lang="en-US" dirty="0" smtClean="0">
                <a:solidFill>
                  <a:srgbClr val="3380E6"/>
                </a:solidFill>
                <a:latin typeface="Arial"/>
              </a:rPr>
              <a:t>Compilation and Linking Process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0338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9.4</a:t>
            </a:r>
            <a:r>
              <a:rPr lang="en-US" dirty="0" smtClean="0">
                <a:solidFill>
                  <a:srgbClr val="24B5A1"/>
                </a:solidFill>
                <a:latin typeface="Arial"/>
              </a:rPr>
              <a:t>  </a:t>
            </a:r>
            <a:r>
              <a:rPr lang="en-US" dirty="0" smtClean="0">
                <a:solidFill>
                  <a:srgbClr val="3380E6"/>
                </a:solidFill>
                <a:latin typeface="Arial"/>
              </a:rPr>
              <a:t>Class Scope and Accessing Class Members </a:t>
            </a:r>
          </a:p>
        </p:txBody>
      </p:sp>
      <p:sp>
        <p:nvSpPr>
          <p:cNvPr id="4301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A class’s data members and member functions belong to that class’s scope.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Nonmember functions are defined at </a:t>
            </a:r>
            <a:r>
              <a:rPr lang="en-US" altLang="en-US" i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global namespace scope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, by default.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Within a class’s scope, class members are immediately accessible by all of that class’s member functions and can be referenced by name.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Outside a class’s scope,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public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class members are referenced through one of the </a:t>
            </a:r>
            <a:r>
              <a:rPr lang="en-US" altLang="en-US" dirty="0" smtClean="0">
                <a:solidFill>
                  <a:srgbClr val="0000FF"/>
                </a:solidFill>
                <a:latin typeface="Cambria" panose="02040503050406030204" pitchFamily="18" charset="0"/>
              </a:rPr>
              <a:t>handles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on an object—an </a:t>
            </a:r>
            <a:r>
              <a:rPr lang="en-US" altLang="en-US" i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object name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, a </a:t>
            </a:r>
            <a:r>
              <a:rPr lang="en-US" altLang="en-US" i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reference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to an object or a </a:t>
            </a:r>
            <a:r>
              <a:rPr lang="en-US" altLang="en-US" i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pointer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to an object.</a:t>
            </a:r>
          </a:p>
        </p:txBody>
      </p:sp>
      <p:sp>
        <p:nvSpPr>
          <p:cNvPr id="39940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605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9.4</a:t>
            </a:r>
            <a:r>
              <a:rPr lang="en-US" dirty="0" smtClean="0">
                <a:solidFill>
                  <a:srgbClr val="24B5A1"/>
                </a:solidFill>
                <a:latin typeface="Arial"/>
              </a:rPr>
              <a:t>  </a:t>
            </a:r>
            <a:r>
              <a:rPr lang="en-US" dirty="0" smtClean="0">
                <a:solidFill>
                  <a:srgbClr val="3380E6"/>
                </a:solidFill>
                <a:latin typeface="Arial"/>
              </a:rPr>
              <a:t>Class Scope and Accessing Class Members (cont.)</a:t>
            </a:r>
          </a:p>
        </p:txBody>
      </p:sp>
      <p:sp>
        <p:nvSpPr>
          <p:cNvPr id="4301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9537" indent="0">
              <a:lnSpc>
                <a:spcPct val="80000"/>
              </a:lnSpc>
              <a:buNone/>
              <a:defRPr/>
            </a:pPr>
            <a:r>
              <a:rPr lang="en-US" sz="2500" b="1" i="1" dirty="0">
                <a:solidFill>
                  <a:srgbClr val="000000"/>
                </a:solidFill>
                <a:latin typeface="Cambria" panose="02040503050406030204" pitchFamily="18" charset="0"/>
              </a:rPr>
              <a:t>Dot (</a:t>
            </a:r>
            <a:r>
              <a:rPr lang="en-US" sz="25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500" b="1" i="1" dirty="0">
                <a:solidFill>
                  <a:srgbClr val="000000"/>
                </a:solidFill>
                <a:latin typeface="Cambria" panose="02040503050406030204" pitchFamily="18" charset="0"/>
              </a:rPr>
              <a:t>) and Arrow (</a:t>
            </a:r>
            <a:r>
              <a:rPr lang="en-US" sz="25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sz="2500" b="1" i="1" dirty="0">
                <a:solidFill>
                  <a:srgbClr val="000000"/>
                </a:solidFill>
                <a:latin typeface="Cambria" panose="02040503050406030204" pitchFamily="18" charset="0"/>
              </a:rPr>
              <a:t>) Member Selection Operators</a:t>
            </a:r>
          </a:p>
          <a:p>
            <a:pPr>
              <a:lnSpc>
                <a:spcPct val="80000"/>
              </a:lnSpc>
              <a:defRPr/>
            </a:pP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As you know, you can use an object’s name—or a reference to an object—followed by the dot member-selection operator (</a:t>
            </a:r>
            <a:r>
              <a:rPr lang="en-US" sz="2500" dirty="0">
                <a:solidFill>
                  <a:srgbClr val="000000"/>
                </a:solidFill>
              </a:rPr>
              <a:t>.</a:t>
            </a: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) to access an object’s </a:t>
            </a:r>
            <a:r>
              <a:rPr 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members</a:t>
            </a:r>
          </a:p>
          <a:p>
            <a:pPr>
              <a:lnSpc>
                <a:spcPct val="80000"/>
              </a:lnSpc>
              <a:defRPr/>
            </a:pPr>
            <a:r>
              <a:rPr 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To </a:t>
            </a: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reference an object’s members via a pointer to an object, follow the pointer name by the arrow member-selection operator (</a:t>
            </a:r>
            <a:r>
              <a:rPr lang="en-US" sz="2500" dirty="0">
                <a:solidFill>
                  <a:srgbClr val="000000"/>
                </a:solidFill>
              </a:rPr>
              <a:t>-&gt;</a:t>
            </a: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) and the member name, as in </a:t>
            </a:r>
            <a:r>
              <a:rPr lang="en-US" sz="2500" dirty="0" err="1" smtClean="0">
                <a:solidFill>
                  <a:srgbClr val="000000"/>
                </a:solidFill>
                <a:latin typeface="Cambria" panose="02040503050406030204" pitchFamily="18" charset="0"/>
              </a:rPr>
              <a:t>pointerName</a:t>
            </a:r>
            <a:r>
              <a:rPr lang="en-US" sz="2500" dirty="0" smtClean="0">
                <a:solidFill>
                  <a:srgbClr val="000000"/>
                </a:solidFill>
              </a:rPr>
              <a:t>-&gt;</a:t>
            </a:r>
            <a:r>
              <a:rPr lang="en-US" sz="2500" dirty="0" err="1" smtClean="0">
                <a:solidFill>
                  <a:srgbClr val="000000"/>
                </a:solidFill>
                <a:latin typeface="Cambria" panose="02040503050406030204" pitchFamily="18" charset="0"/>
              </a:rPr>
              <a:t>memberName</a:t>
            </a: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</p:txBody>
      </p:sp>
      <p:sp>
        <p:nvSpPr>
          <p:cNvPr id="40964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6036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9.4 </a:t>
            </a:r>
            <a:r>
              <a:rPr lang="en-US" dirty="0" smtClean="0">
                <a:solidFill>
                  <a:srgbClr val="24B5A1"/>
                </a:solidFill>
                <a:latin typeface="Arial"/>
              </a:rPr>
              <a:t> </a:t>
            </a:r>
            <a:r>
              <a:rPr lang="en-US" dirty="0" smtClean="0">
                <a:solidFill>
                  <a:srgbClr val="3380E6"/>
                </a:solidFill>
                <a:latin typeface="Arial"/>
              </a:rPr>
              <a:t>Class Scope and Accessing Class Members (cont.)</a:t>
            </a:r>
          </a:p>
        </p:txBody>
      </p:sp>
      <p:sp>
        <p:nvSpPr>
          <p:cNvPr id="4301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9537" indent="0">
              <a:lnSpc>
                <a:spcPct val="80000"/>
              </a:lnSpc>
              <a:buNone/>
              <a:defRPr/>
            </a:pPr>
            <a:r>
              <a:rPr lang="en-US" sz="2500" b="1" i="1" dirty="0">
                <a:solidFill>
                  <a:srgbClr val="000000"/>
                </a:solidFill>
                <a:latin typeface="Cambria" panose="02040503050406030204" pitchFamily="18" charset="0"/>
              </a:rPr>
              <a:t>Accessing public Class Members Through Objects, References and Pointers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Consider an Account class that has a public 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setBalance</a:t>
            </a:r>
            <a:r>
              <a:rPr 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member function. Given the following declarations:</a:t>
            </a:r>
          </a:p>
          <a:p>
            <a:pPr marL="109537" indent="0">
              <a:lnSpc>
                <a:spcPct val="80000"/>
              </a:lnSpc>
              <a:buNone/>
              <a:defRPr/>
            </a:pPr>
            <a:endParaRPr lang="en-US" sz="25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marL="392113" lvl="1" indent="0">
              <a:lnSpc>
                <a:spcPct val="80000"/>
              </a:lnSpc>
              <a:buNone/>
              <a:defRPr/>
            </a:pPr>
            <a:r>
              <a:rPr lang="en-US" sz="2100" dirty="0">
                <a:solidFill>
                  <a:srgbClr val="000000"/>
                </a:solidFill>
                <a:latin typeface="Consolas" panose="020B0609020204030204" pitchFamily="49" charset="0"/>
              </a:rPr>
              <a:t>Account account; </a:t>
            </a:r>
            <a:r>
              <a:rPr lang="en-US" sz="21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 an Account object</a:t>
            </a:r>
          </a:p>
          <a:p>
            <a:pPr marL="392113" lvl="1" indent="0">
              <a:lnSpc>
                <a:spcPct val="80000"/>
              </a:lnSpc>
              <a:buNone/>
              <a:defRPr/>
            </a:pPr>
            <a:r>
              <a:rPr lang="en-US" sz="21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 accountRef refers to an Account object</a:t>
            </a:r>
          </a:p>
          <a:p>
            <a:pPr marL="392113" lvl="1" indent="0">
              <a:lnSpc>
                <a:spcPct val="80000"/>
              </a:lnSpc>
              <a:buNone/>
              <a:defRPr/>
            </a:pPr>
            <a:r>
              <a:rPr lang="en-US" sz="2100" dirty="0">
                <a:solidFill>
                  <a:srgbClr val="000000"/>
                </a:solidFill>
                <a:latin typeface="Consolas" panose="020B0609020204030204" pitchFamily="49" charset="0"/>
              </a:rPr>
              <a:t>Account &amp;accountRef = account; </a:t>
            </a:r>
          </a:p>
          <a:p>
            <a:pPr marL="392113" lvl="1" indent="0">
              <a:lnSpc>
                <a:spcPct val="80000"/>
              </a:lnSpc>
              <a:buNone/>
              <a:defRPr/>
            </a:pPr>
            <a:r>
              <a:rPr lang="en-US" sz="21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 accountPtr points to an Account object</a:t>
            </a:r>
          </a:p>
          <a:p>
            <a:pPr marL="392113" lvl="1" indent="0">
              <a:lnSpc>
                <a:spcPct val="80000"/>
              </a:lnSpc>
              <a:buNone/>
              <a:defRPr/>
            </a:pPr>
            <a:r>
              <a:rPr lang="en-US" sz="2100" dirty="0">
                <a:solidFill>
                  <a:srgbClr val="000000"/>
                </a:solidFill>
                <a:latin typeface="Consolas" panose="020B0609020204030204" pitchFamily="49" charset="0"/>
              </a:rPr>
              <a:t>Account *accountPtr = &amp;account; </a:t>
            </a:r>
          </a:p>
          <a:p>
            <a:pPr marL="392113" lvl="1" indent="0">
              <a:lnSpc>
                <a:spcPct val="80000"/>
              </a:lnSpc>
              <a:buNone/>
              <a:defRPr/>
            </a:pPr>
            <a:endParaRPr lang="en-US" sz="21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40964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2429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9.4</a:t>
            </a:r>
            <a:r>
              <a:rPr lang="en-US" dirty="0" smtClean="0">
                <a:solidFill>
                  <a:srgbClr val="24B5A1"/>
                </a:solidFill>
                <a:latin typeface="Arial"/>
              </a:rPr>
              <a:t>  </a:t>
            </a:r>
            <a:r>
              <a:rPr lang="en-US" dirty="0" smtClean="0">
                <a:solidFill>
                  <a:srgbClr val="3380E6"/>
                </a:solidFill>
                <a:latin typeface="Arial"/>
              </a:rPr>
              <a:t>Class Scope and Accessing Class Members (cont.)</a:t>
            </a:r>
          </a:p>
        </p:txBody>
      </p:sp>
      <p:sp>
        <p:nvSpPr>
          <p:cNvPr id="4301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92113" lvl="1" indent="0">
              <a:lnSpc>
                <a:spcPct val="80000"/>
              </a:lnSpc>
              <a:buNone/>
              <a:defRPr/>
            </a:pPr>
            <a:r>
              <a:rPr lang="en-US" sz="2700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You can invoke member function setBalance using the dot (.) and arrow (-&gt;) member selection operators as follows:</a:t>
            </a:r>
          </a:p>
          <a:p>
            <a:pPr marL="392113" lvl="1" indent="0">
              <a:lnSpc>
                <a:spcPct val="80000"/>
              </a:lnSpc>
              <a:buNone/>
              <a:defRPr/>
            </a:pPr>
            <a:endParaRPr lang="en-US" sz="2700" dirty="0">
              <a:solidFill>
                <a:srgbClr val="000000"/>
              </a:solidFill>
              <a:latin typeface="Cambria" panose="02040503050406030204" pitchFamily="18" charset="0"/>
              <a:cs typeface="Times New Roman" pitchFamily="18" charset="0"/>
            </a:endParaRPr>
          </a:p>
          <a:p>
            <a:pPr marL="136525" indent="0">
              <a:lnSpc>
                <a:spcPct val="80000"/>
              </a:lnSpc>
              <a:buNone/>
              <a:defRPr/>
            </a:pPr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 call setBalance via the Account object</a:t>
            </a:r>
          </a:p>
          <a:p>
            <a:pPr marL="136525" indent="0">
              <a:lnSpc>
                <a:spcPct val="80000"/>
              </a:lnSpc>
              <a:buNone/>
              <a:defRPr/>
            </a:pP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account.setBalance( 123.45 ); </a:t>
            </a:r>
          </a:p>
          <a:p>
            <a:pPr marL="136525" indent="0">
              <a:lnSpc>
                <a:spcPct val="80000"/>
              </a:lnSpc>
              <a:buNone/>
              <a:defRPr/>
            </a:pPr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 call setBalance via a reference to the Account object</a:t>
            </a:r>
          </a:p>
          <a:p>
            <a:pPr marL="136525" indent="0">
              <a:lnSpc>
                <a:spcPct val="80000"/>
              </a:lnSpc>
              <a:buNone/>
              <a:defRPr/>
            </a:pP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accountRef.setBalance( 123.45 );</a:t>
            </a:r>
          </a:p>
          <a:p>
            <a:pPr marL="136525" indent="0">
              <a:lnSpc>
                <a:spcPct val="80000"/>
              </a:lnSpc>
              <a:buNone/>
              <a:defRPr/>
            </a:pPr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 call setBalance via a pointer to the Account object</a:t>
            </a:r>
          </a:p>
          <a:p>
            <a:pPr marL="136525" indent="0">
              <a:lnSpc>
                <a:spcPct val="80000"/>
              </a:lnSpc>
              <a:buNone/>
              <a:defRPr/>
            </a:pP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accountPtr-&gt;setBalance( 123.45 );</a:t>
            </a:r>
          </a:p>
          <a:p>
            <a:pPr marL="136525" indent="0">
              <a:lnSpc>
                <a:spcPct val="80000"/>
              </a:lnSpc>
              <a:buNone/>
              <a:defRPr/>
            </a:pPr>
            <a:endParaRPr lang="en-US" sz="2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40964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4777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9.5</a:t>
            </a:r>
            <a:r>
              <a:rPr lang="en-US" dirty="0" smtClean="0">
                <a:solidFill>
                  <a:srgbClr val="24B5A1"/>
                </a:solidFill>
                <a:latin typeface="Arial"/>
              </a:rPr>
              <a:t>  </a:t>
            </a:r>
            <a:r>
              <a:rPr lang="en-US" dirty="0" smtClean="0">
                <a:solidFill>
                  <a:srgbClr val="3380E6"/>
                </a:solidFill>
                <a:latin typeface="Arial"/>
              </a:rPr>
              <a:t>Access Functions and Utility Functions</a:t>
            </a:r>
          </a:p>
        </p:txBody>
      </p:sp>
      <p:sp>
        <p:nvSpPr>
          <p:cNvPr id="5120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9537" indent="0">
              <a:buNone/>
              <a:defRPr/>
            </a:pPr>
            <a:r>
              <a:rPr lang="en-US" b="1" i="1" dirty="0" smtClean="0">
                <a:latin typeface="Cambria" panose="02040503050406030204" pitchFamily="18" charset="0"/>
              </a:rPr>
              <a:t>Access Functions</a:t>
            </a:r>
          </a:p>
          <a:p>
            <a:pPr eaLnBrk="1" hangingPunct="1">
              <a:defRPr/>
            </a:pPr>
            <a:r>
              <a:rPr lang="en-US" dirty="0" smtClean="0">
                <a:solidFill>
                  <a:srgbClr val="0000FF"/>
                </a:solidFill>
                <a:latin typeface="Cambria" panose="02040503050406030204" pitchFamily="18" charset="0"/>
              </a:rPr>
              <a:t>Access functions</a:t>
            </a:r>
            <a:r>
              <a:rPr 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can read or display data.</a:t>
            </a:r>
          </a:p>
          <a:p>
            <a:pPr eaLnBrk="1" hangingPunct="1">
              <a:defRPr/>
            </a:pPr>
            <a:r>
              <a:rPr 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A common use for access functions is to test the truth or falsity of conditions—such functions are often called </a:t>
            </a:r>
            <a:r>
              <a:rPr lang="en-US" dirty="0" smtClean="0">
                <a:solidFill>
                  <a:srgbClr val="0000FF"/>
                </a:solidFill>
                <a:latin typeface="Cambria" panose="02040503050406030204" pitchFamily="18" charset="0"/>
              </a:rPr>
              <a:t>predicate functions</a:t>
            </a:r>
            <a:r>
              <a:rPr 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  <a:p>
            <a:pPr marL="109537" indent="0">
              <a:buNone/>
              <a:defRPr/>
            </a:pPr>
            <a:r>
              <a:rPr lang="en-US" b="1" i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Utility Functions</a:t>
            </a:r>
          </a:p>
          <a:p>
            <a:pPr eaLnBrk="1" hangingPunct="1">
              <a:defRPr/>
            </a:pPr>
            <a:r>
              <a:rPr 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A </a:t>
            </a:r>
            <a:r>
              <a:rPr lang="en-US" dirty="0" smtClean="0">
                <a:solidFill>
                  <a:srgbClr val="0000FF"/>
                </a:solidFill>
                <a:latin typeface="Cambria" panose="02040503050406030204" pitchFamily="18" charset="0"/>
              </a:rPr>
              <a:t>utility function</a:t>
            </a:r>
            <a:r>
              <a:rPr 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(also called a </a:t>
            </a:r>
            <a:r>
              <a:rPr lang="en-US" dirty="0" smtClean="0">
                <a:solidFill>
                  <a:srgbClr val="0000FF"/>
                </a:solidFill>
                <a:latin typeface="Cambria" panose="02040503050406030204" pitchFamily="18" charset="0"/>
              </a:rPr>
              <a:t>helper function</a:t>
            </a:r>
            <a:r>
              <a:rPr 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) is a 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private</a:t>
            </a:r>
            <a:r>
              <a:rPr 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member function that supports the operation of the class’s other member functions.</a:t>
            </a:r>
          </a:p>
        </p:txBody>
      </p:sp>
      <p:sp>
        <p:nvSpPr>
          <p:cNvPr id="48132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5292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9.6</a:t>
            </a:r>
            <a:r>
              <a:rPr lang="en-US" dirty="0" smtClean="0">
                <a:solidFill>
                  <a:srgbClr val="24B5A1"/>
                </a:solidFill>
                <a:latin typeface="Arial"/>
              </a:rPr>
              <a:t>  </a:t>
            </a:r>
            <a:r>
              <a:rPr lang="en-US" dirty="0" smtClean="0">
                <a:solidFill>
                  <a:srgbClr val="3380E6"/>
                </a:solidFill>
                <a:latin typeface="Consolas" panose="020B0609020204030204" pitchFamily="49" charset="0"/>
              </a:rPr>
              <a:t>Time</a:t>
            </a:r>
            <a:r>
              <a:rPr lang="en-US" dirty="0" smtClean="0">
                <a:solidFill>
                  <a:srgbClr val="3380E6"/>
                </a:solidFill>
                <a:latin typeface="Arial"/>
              </a:rPr>
              <a:t> Class Case Study: Constructors with Default Arguments</a:t>
            </a:r>
          </a:p>
        </p:txBody>
      </p:sp>
      <p:sp>
        <p:nvSpPr>
          <p:cNvPr id="49155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The program of Figs. 9.4–9.6 enhances class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Time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to demonstrate how arguments are implicitly passed to a constructor. </a:t>
            </a:r>
          </a:p>
        </p:txBody>
      </p:sp>
      <p:sp>
        <p:nvSpPr>
          <p:cNvPr id="56324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6926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9.6.1</a:t>
            </a:r>
            <a:r>
              <a:rPr lang="en-US" dirty="0" smtClean="0">
                <a:solidFill>
                  <a:srgbClr val="24B5A1"/>
                </a:solidFill>
                <a:latin typeface="Arial"/>
              </a:rPr>
              <a:t>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Constructors with Default Arguments</a:t>
            </a:r>
            <a:endParaRPr lang="en-US" dirty="0" smtClean="0">
              <a:solidFill>
                <a:srgbClr val="3380E6"/>
              </a:solidFill>
              <a:latin typeface="Arial"/>
            </a:endParaRPr>
          </a:p>
        </p:txBody>
      </p:sp>
      <p:sp>
        <p:nvSpPr>
          <p:cNvPr id="49155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Like 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other functions, constructors can specify </a:t>
            </a:r>
            <a:r>
              <a:rPr lang="en-US" altLang="en-US" i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default arguments</a:t>
            </a:r>
            <a:r>
              <a:rPr lang="en-US" altLang="en-US" i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  <a:p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Line 13 of Fig. 9.5 declares a </a:t>
            </a:r>
            <a:r>
              <a:rPr lang="en-US" altLang="en-US" dirty="0">
                <a:solidFill>
                  <a:srgbClr val="000000"/>
                </a:solidFill>
              </a:rPr>
              <a:t>Time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constructor with default arguments, specifying a default value of zero for each argument passed to the 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constructor</a:t>
            </a:r>
          </a:p>
          <a:p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constructor is declared </a:t>
            </a:r>
            <a:r>
              <a:rPr lang="en-US" altLang="en-US" dirty="0">
                <a:solidFill>
                  <a:srgbClr val="000000"/>
                </a:solidFill>
              </a:rPr>
              <a:t>explicit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because it can be called with one 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argument</a:t>
            </a:r>
          </a:p>
          <a:p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We 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discuss </a:t>
            </a:r>
            <a:r>
              <a:rPr lang="en-US" altLang="en-US" dirty="0">
                <a:solidFill>
                  <a:srgbClr val="000000"/>
                </a:solidFill>
              </a:rPr>
              <a:t>explicit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constructors in detail in Section 10.13</a:t>
            </a:r>
            <a:endParaRPr lang="en-US" altLang="en-US" dirty="0" smtClean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sp>
        <p:nvSpPr>
          <p:cNvPr id="56324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6487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0"/>
            <a:ext cx="10896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633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9.1  </a:t>
            </a:r>
            <a:r>
              <a:rPr lang="en-US" dirty="0" smtClean="0">
                <a:solidFill>
                  <a:srgbClr val="3380E6"/>
                </a:solidFill>
                <a:latin typeface="Arial"/>
              </a:rPr>
              <a:t>Introduction (cont.)</a:t>
            </a:r>
          </a:p>
        </p:txBody>
      </p:sp>
      <p:sp>
        <p:nvSpPr>
          <p:cNvPr id="1433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Coverage includes (cont.):</a:t>
            </a:r>
          </a:p>
          <a:p>
            <a:pPr lvl="1"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How default arguments can be used in constructors.</a:t>
            </a:r>
          </a:p>
          <a:p>
            <a:pPr lvl="1"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Destructors that perform “termination housekeeping” on objects before they’re destroyed.</a:t>
            </a:r>
          </a:p>
          <a:p>
            <a:pPr lvl="1"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i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order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in which constructors and destructors are called.</a:t>
            </a:r>
          </a:p>
          <a:p>
            <a:pPr lvl="1"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How returning 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a reference or pointer to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private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data </a:t>
            </a:r>
            <a:r>
              <a:rPr lang="en-US" altLang="en-US" i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breaks the encapsulation 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of a class, allowing client code to directly access an object’s data.</a:t>
            </a:r>
          </a:p>
          <a:p>
            <a:pPr lvl="1"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Default </a:t>
            </a:r>
            <a:r>
              <a:rPr lang="en-US" altLang="en-US" dirty="0" err="1" smtClean="0">
                <a:solidFill>
                  <a:srgbClr val="000000"/>
                </a:solidFill>
                <a:latin typeface="Cambria" panose="02040503050406030204" pitchFamily="18" charset="0"/>
              </a:rPr>
              <a:t>memberwise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assignment to assign an object of a class to another object of the same class.</a:t>
            </a:r>
          </a:p>
        </p:txBody>
      </p:sp>
      <p:sp>
        <p:nvSpPr>
          <p:cNvPr id="14340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9665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963"/>
            <a:ext cx="12192000" cy="593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9554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2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1650"/>
            <a:ext cx="12192000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3462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50" y="0"/>
            <a:ext cx="105029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8483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2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0"/>
            <a:ext cx="10896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2368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0"/>
            <a:ext cx="113284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1982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2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"/>
            <a:ext cx="12192000" cy="65135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0635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2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8013"/>
            <a:ext cx="12192000" cy="56419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9865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3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0"/>
            <a:ext cx="10896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7430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3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0"/>
            <a:ext cx="1152207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7513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19883" cy="1143000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9.6</a:t>
            </a:r>
            <a:r>
              <a:rPr lang="en-US" dirty="0" smtClean="0">
                <a:solidFill>
                  <a:srgbClr val="24B5A1"/>
                </a:solidFill>
                <a:latin typeface="Arial"/>
              </a:rPr>
              <a:t>  </a:t>
            </a:r>
            <a:r>
              <a:rPr lang="en-US" dirty="0" smtClean="0">
                <a:solidFill>
                  <a:srgbClr val="3380E6"/>
                </a:solidFill>
                <a:latin typeface="Consolas" panose="020B0609020204030204" pitchFamily="49" charset="0"/>
              </a:rPr>
              <a:t>Time</a:t>
            </a:r>
            <a:r>
              <a:rPr lang="en-US" dirty="0" smtClean="0">
                <a:solidFill>
                  <a:srgbClr val="3380E6"/>
                </a:solidFill>
                <a:latin typeface="Arial"/>
              </a:rPr>
              <a:t> Class Case Study: Constructors with Default Arguments (cont.)</a:t>
            </a:r>
          </a:p>
        </p:txBody>
      </p:sp>
      <p:sp>
        <p:nvSpPr>
          <p:cNvPr id="7168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9537" indent="0">
              <a:lnSpc>
                <a:spcPct val="80000"/>
              </a:lnSpc>
              <a:buNone/>
              <a:defRPr/>
            </a:pPr>
            <a:r>
              <a:rPr lang="en-US" sz="2800" b="1" i="1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Notes Regarding </a:t>
            </a:r>
            <a:r>
              <a:rPr lang="en-US" sz="2800" b="1" i="1" dirty="0" smtClean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Time’s </a:t>
            </a:r>
            <a:r>
              <a:rPr lang="en-US" sz="2800" b="1" i="1" dirty="0">
                <a:solidFill>
                  <a:srgbClr val="000000"/>
                </a:solidFill>
                <a:latin typeface="Cambria" panose="02040503050406030204" pitchFamily="18" charset="0"/>
                <a:cs typeface="Times New Roman" pitchFamily="18" charset="0"/>
              </a:rPr>
              <a:t>Set and Get Functions and Constructor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>
                <a:solidFill>
                  <a:srgbClr val="000000"/>
                </a:solidFill>
              </a:rPr>
              <a:t>Time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’s </a:t>
            </a:r>
            <a:r>
              <a:rPr lang="en-US" sz="2800" i="1" dirty="0">
                <a:solidFill>
                  <a:srgbClr val="000000"/>
                </a:solidFill>
                <a:latin typeface="Cambria" panose="02040503050406030204" pitchFamily="18" charset="0"/>
              </a:rPr>
              <a:t>set 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and</a:t>
            </a:r>
            <a:r>
              <a:rPr lang="en-US" sz="2800" i="1" dirty="0">
                <a:solidFill>
                  <a:srgbClr val="000000"/>
                </a:solidFill>
                <a:latin typeface="Cambria" panose="02040503050406030204" pitchFamily="18" charset="0"/>
              </a:rPr>
              <a:t> get 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functions are called throughout the class’s body.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In each case, these functions could have accessed the class’s </a:t>
            </a:r>
            <a:r>
              <a:rPr lang="en-US" sz="2800" dirty="0">
                <a:solidFill>
                  <a:srgbClr val="000000"/>
                </a:solidFill>
              </a:rPr>
              <a:t>private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data directly.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Consider changing the representation of the time from three </a:t>
            </a:r>
            <a:r>
              <a:rPr lang="en-US" sz="2800" dirty="0">
                <a:solidFill>
                  <a:srgbClr val="000000"/>
                </a:solidFill>
              </a:rPr>
              <a:t>int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values (requiring 12 bytes of memory on systems with four-byte </a:t>
            </a:r>
            <a:r>
              <a:rPr lang="en-US" sz="2800" dirty="0">
                <a:solidFill>
                  <a:srgbClr val="000000"/>
                </a:solidFill>
              </a:rPr>
              <a:t>int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s) to a single </a:t>
            </a:r>
            <a:r>
              <a:rPr lang="en-US" sz="2800" dirty="0">
                <a:solidFill>
                  <a:srgbClr val="000000"/>
                </a:solidFill>
              </a:rPr>
              <a:t>int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value representing the total number of seconds that have elapsed since midnight (requiring only four bytes of memory).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If we made such a change, only the bodies of the functions that access the </a:t>
            </a:r>
            <a:r>
              <a:rPr lang="en-US" sz="2800" dirty="0">
                <a:solidFill>
                  <a:srgbClr val="000000"/>
                </a:solidFill>
              </a:rPr>
              <a:t>private</a:t>
            </a:r>
            <a:r>
              <a:rPr 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data directly would need to change.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No need to modify the bodies of the other functions.</a:t>
            </a:r>
          </a:p>
        </p:txBody>
      </p:sp>
      <p:sp>
        <p:nvSpPr>
          <p:cNvPr id="69636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196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9.1  </a:t>
            </a:r>
            <a:r>
              <a:rPr lang="en-US" dirty="0" smtClean="0">
                <a:solidFill>
                  <a:srgbClr val="3380E6"/>
                </a:solidFill>
                <a:latin typeface="Arial"/>
              </a:rPr>
              <a:t>Introduction (cont.)</a:t>
            </a:r>
          </a:p>
        </p:txBody>
      </p:sp>
      <p:sp>
        <p:nvSpPr>
          <p:cNvPr id="15363" name="Text Placeholder 2"/>
          <p:cNvSpPr>
            <a:spLocks noGrp="1"/>
          </p:cNvSpPr>
          <p:nvPr>
            <p:ph type="body" idx="1"/>
          </p:nvPr>
        </p:nvSpPr>
        <p:spPr>
          <a:xfrm>
            <a:off x="672353" y="1219201"/>
            <a:ext cx="10910047" cy="4525963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Coverage includes (cont.):</a:t>
            </a:r>
          </a:p>
          <a:p>
            <a:pPr lvl="1" eaLnBrk="1" hangingPunct="1"/>
            <a:r>
              <a:rPr lang="en-US" alt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const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objects and </a:t>
            </a:r>
            <a:r>
              <a:rPr lang="en-US" alt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const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member functions to prevent modifications of objects and enforce the principle of least privilege. </a:t>
            </a:r>
          </a:p>
          <a:p>
            <a:pPr lvl="1" eaLnBrk="1" hangingPunct="1"/>
            <a:r>
              <a:rPr lang="en-US" altLang="en-US" i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Composition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—a form of reuse in which a class can have objects of other classes as members. </a:t>
            </a:r>
          </a:p>
          <a:p>
            <a:pPr lvl="1" eaLnBrk="1" hangingPunct="1"/>
            <a:r>
              <a:rPr lang="en-US" altLang="en-US" i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Friendship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to specify that a nonmember function can also access a class’s non-public members—a technique that’s often used in operator overloading for performance reasons. </a:t>
            </a:r>
          </a:p>
          <a:p>
            <a:pPr lvl="1" eaLnBrk="1" hangingPunct="1"/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this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pointer, which is an implicit argument in all calls to a class’s non-static member functions, allowing them to access the correct object’s data members and non-static member functions. </a:t>
            </a:r>
          </a:p>
        </p:txBody>
      </p:sp>
      <p:sp>
        <p:nvSpPr>
          <p:cNvPr id="14340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9491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3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0400"/>
            <a:ext cx="12192000" cy="55356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3813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3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6025"/>
            <a:ext cx="12192000" cy="44259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6056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3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6888"/>
            <a:ext cx="12192000" cy="33242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5153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3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2600"/>
            <a:ext cx="12192000" cy="33512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7525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9.6.2</a:t>
            </a:r>
            <a:r>
              <a:rPr lang="en-US" dirty="0" smtClean="0">
                <a:solidFill>
                  <a:srgbClr val="24B5A1"/>
                </a:solidFill>
                <a:latin typeface="Arial"/>
              </a:rPr>
              <a:t>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Overloaded Constructors and C++11 Delegating Constructors</a:t>
            </a:r>
            <a:endParaRPr lang="en-US" dirty="0" smtClean="0">
              <a:solidFill>
                <a:srgbClr val="3380E6"/>
              </a:solidFill>
              <a:latin typeface="Arial"/>
            </a:endParaRPr>
          </a:p>
        </p:txBody>
      </p:sp>
      <p:sp>
        <p:nvSpPr>
          <p:cNvPr id="72707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2300" dirty="0">
                <a:latin typeface="Cambria" panose="02040503050406030204" pitchFamily="18" charset="0"/>
                <a:cs typeface="Times New Roman" pitchFamily="18" charset="0"/>
              </a:rPr>
              <a:t>In Figs. </a:t>
            </a:r>
            <a:r>
              <a:rPr lang="en-US" sz="2300" dirty="0" smtClean="0">
                <a:latin typeface="Cambria" panose="02040503050406030204" pitchFamily="18" charset="0"/>
                <a:cs typeface="Times New Roman" pitchFamily="18" charset="0"/>
              </a:rPr>
              <a:t>9.5–9.7, </a:t>
            </a:r>
            <a:r>
              <a:rPr lang="en-US" sz="2300" dirty="0">
                <a:latin typeface="Cambria" panose="02040503050406030204" pitchFamily="18" charset="0"/>
                <a:cs typeface="Times New Roman" pitchFamily="18" charset="0"/>
              </a:rPr>
              <a:t>the </a:t>
            </a:r>
            <a:r>
              <a:rPr lang="en-US" sz="2300" dirty="0">
                <a:cs typeface="Times New Roman" pitchFamily="18" charset="0"/>
              </a:rPr>
              <a:t>Time</a:t>
            </a:r>
            <a:r>
              <a:rPr lang="en-US" sz="2300" dirty="0">
                <a:latin typeface="Cambria" panose="02040503050406030204" pitchFamily="18" charset="0"/>
                <a:cs typeface="Times New Roman" pitchFamily="18" charset="0"/>
              </a:rPr>
              <a:t> constructor with three parameters had a default argument for each parameter. We could have defined that constructor instead as four overloaded constructors with the following </a:t>
            </a:r>
            <a:r>
              <a:rPr lang="en-US" sz="2300" dirty="0" smtClean="0">
                <a:latin typeface="Cambria" panose="02040503050406030204" pitchFamily="18" charset="0"/>
                <a:cs typeface="Times New Roman" pitchFamily="18" charset="0"/>
              </a:rPr>
              <a:t>prototypes:</a:t>
            </a:r>
            <a:endParaRPr lang="en-US" sz="2000" dirty="0" smtClean="0">
              <a:latin typeface="Cambria" panose="02040503050406030204" pitchFamily="18" charset="0"/>
              <a:cs typeface="Times New Roman" pitchFamily="18" charset="0"/>
            </a:endParaRPr>
          </a:p>
          <a:p>
            <a:pPr lvl="1">
              <a:defRPr/>
            </a:pPr>
            <a:r>
              <a:rPr lang="en-US" sz="2000" dirty="0" smtClean="0">
                <a:latin typeface="Consolas" panose="020B0609020204030204" pitchFamily="49" charset="0"/>
                <a:cs typeface="Times New Roman" pitchFamily="18" charset="0"/>
              </a:rPr>
              <a:t>Time</a:t>
            </a:r>
            <a:r>
              <a:rPr lang="en-US" sz="2000" dirty="0">
                <a:latin typeface="Consolas" panose="020B0609020204030204" pitchFamily="49" charset="0"/>
                <a:cs typeface="Times New Roman" pitchFamily="18" charset="0"/>
              </a:rPr>
              <a:t>();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Times New Roman" pitchFamily="18" charset="0"/>
              </a:rPr>
              <a:t>// default hour, minute and second to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Times New Roman" pitchFamily="18" charset="0"/>
              </a:rPr>
              <a:t>0</a:t>
            </a:r>
          </a:p>
          <a:p>
            <a:pPr lvl="1">
              <a:defRPr/>
            </a:pPr>
            <a:r>
              <a:rPr lang="en-US" sz="2000" dirty="0" smtClean="0">
                <a:latin typeface="Consolas" panose="020B0609020204030204" pitchFamily="49" charset="0"/>
                <a:cs typeface="Times New Roman" pitchFamily="18" charset="0"/>
              </a:rPr>
              <a:t>Time</a:t>
            </a:r>
            <a:r>
              <a:rPr lang="en-US" sz="2000" dirty="0">
                <a:latin typeface="Consolas" panose="020B0609020204030204" pitchFamily="49" charset="0"/>
                <a:cs typeface="Times New Roman" pitchFamily="18" charset="0"/>
              </a:rPr>
              <a:t>(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Times New Roman" pitchFamily="18" charset="0"/>
              </a:rPr>
              <a:t>int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Times New Roman" pitchFamily="18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Times New Roman" pitchFamily="18" charset="0"/>
              </a:rPr>
              <a:t>);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Times New Roman" pitchFamily="18" charset="0"/>
              </a:rPr>
              <a:t>// initialize hour; default minute and second to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Times New Roman" pitchFamily="18" charset="0"/>
              </a:rPr>
              <a:t>0</a:t>
            </a:r>
          </a:p>
          <a:p>
            <a:pPr lvl="1">
              <a:defRPr/>
            </a:pPr>
            <a:r>
              <a:rPr lang="en-US" sz="2000" dirty="0" smtClean="0">
                <a:latin typeface="Consolas" panose="020B0609020204030204" pitchFamily="49" charset="0"/>
                <a:cs typeface="Times New Roman" pitchFamily="18" charset="0"/>
              </a:rPr>
              <a:t>Time</a:t>
            </a:r>
            <a:r>
              <a:rPr lang="en-US" sz="2000" dirty="0">
                <a:latin typeface="Consolas" panose="020B0609020204030204" pitchFamily="49" charset="0"/>
                <a:cs typeface="Times New Roman" pitchFamily="18" charset="0"/>
              </a:rPr>
              <a:t>(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Times New Roman" pitchFamily="18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Times New Roman" pitchFamily="18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Times New Roman" pitchFamily="18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Times New Roman" pitchFamily="18" charset="0"/>
              </a:rPr>
              <a:t>);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Times New Roman" pitchFamily="18" charset="0"/>
              </a:rPr>
              <a:t>// initialize hour and minute; default second to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Times New Roman" pitchFamily="18" charset="0"/>
              </a:rPr>
              <a:t>0</a:t>
            </a:r>
          </a:p>
          <a:p>
            <a:pPr lvl="1">
              <a:defRPr/>
            </a:pPr>
            <a:r>
              <a:rPr lang="en-US" sz="2000" dirty="0" smtClean="0">
                <a:latin typeface="Consolas" panose="020B0609020204030204" pitchFamily="49" charset="0"/>
                <a:cs typeface="Times New Roman" pitchFamily="18" charset="0"/>
              </a:rPr>
              <a:t>Time</a:t>
            </a:r>
            <a:r>
              <a:rPr lang="en-US" sz="2000" dirty="0">
                <a:latin typeface="Consolas" panose="020B0609020204030204" pitchFamily="49" charset="0"/>
                <a:cs typeface="Times New Roman" pitchFamily="18" charset="0"/>
              </a:rPr>
              <a:t>(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Times New Roman" pitchFamily="18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Times New Roman" pitchFamily="18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Times New Roman" pitchFamily="18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Times New Roman" pitchFamily="18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Times New Roman" pitchFamily="18" charset="0"/>
              </a:rPr>
              <a:t>int </a:t>
            </a:r>
            <a:r>
              <a:rPr lang="en-US" sz="2000" dirty="0">
                <a:latin typeface="Consolas" panose="020B0609020204030204" pitchFamily="49" charset="0"/>
                <a:cs typeface="Times New Roman" pitchFamily="18" charset="0"/>
              </a:rPr>
              <a:t>);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Times New Roman" pitchFamily="18" charset="0"/>
              </a:rPr>
              <a:t>// initialize hour, minute and second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Times New Roman" pitchFamily="18" charset="0"/>
            </a:endParaRPr>
          </a:p>
          <a:p>
            <a:pPr eaLnBrk="1" hangingPunct="1">
              <a:defRPr/>
            </a:pPr>
            <a:r>
              <a:rPr lang="en-US" sz="2300" dirty="0">
                <a:latin typeface="Cambria" panose="02040503050406030204" pitchFamily="18" charset="0"/>
                <a:cs typeface="Times New Roman" pitchFamily="18" charset="0"/>
              </a:rPr>
              <a:t>C++11 </a:t>
            </a:r>
            <a:r>
              <a:rPr lang="en-US" sz="2300" dirty="0" smtClean="0">
                <a:latin typeface="Cambria" panose="02040503050406030204" pitchFamily="18" charset="0"/>
                <a:cs typeface="Times New Roman" pitchFamily="18" charset="0"/>
              </a:rPr>
              <a:t>allows </a:t>
            </a:r>
            <a:r>
              <a:rPr lang="en-US" sz="2300" dirty="0">
                <a:latin typeface="Cambria" panose="02040503050406030204" pitchFamily="18" charset="0"/>
                <a:cs typeface="Times New Roman" pitchFamily="18" charset="0"/>
              </a:rPr>
              <a:t>constructors to call other constructors in the same class. </a:t>
            </a:r>
          </a:p>
          <a:p>
            <a:pPr eaLnBrk="1" hangingPunct="1">
              <a:defRPr/>
            </a:pPr>
            <a:r>
              <a:rPr lang="en-US" sz="2300" dirty="0">
                <a:latin typeface="Cambria" panose="02040503050406030204" pitchFamily="18" charset="0"/>
                <a:cs typeface="Times New Roman" pitchFamily="18" charset="0"/>
              </a:rPr>
              <a:t>The calling constructor is known as a </a:t>
            </a:r>
            <a:r>
              <a:rPr lang="en-US" sz="2300" dirty="0">
                <a:solidFill>
                  <a:srgbClr val="0000FF"/>
                </a:solidFill>
                <a:latin typeface="Cambria" panose="02040503050406030204" pitchFamily="18" charset="0"/>
                <a:cs typeface="Times New Roman" pitchFamily="18" charset="0"/>
              </a:rPr>
              <a:t>delegating constructor</a:t>
            </a:r>
            <a:r>
              <a:rPr lang="en-US" sz="2300" dirty="0">
                <a:latin typeface="Cambria" panose="02040503050406030204" pitchFamily="18" charset="0"/>
                <a:cs typeface="Times New Roman" pitchFamily="18" charset="0"/>
              </a:rPr>
              <a:t>—it </a:t>
            </a:r>
            <a:r>
              <a:rPr lang="en-US" sz="2300" i="1" dirty="0">
                <a:latin typeface="Cambria" panose="02040503050406030204" pitchFamily="18" charset="0"/>
                <a:cs typeface="Times New Roman" pitchFamily="18" charset="0"/>
              </a:rPr>
              <a:t>delegates</a:t>
            </a:r>
            <a:r>
              <a:rPr lang="en-US" sz="2300" dirty="0">
                <a:latin typeface="Cambria" panose="02040503050406030204" pitchFamily="18" charset="0"/>
                <a:cs typeface="Times New Roman" pitchFamily="18" charset="0"/>
              </a:rPr>
              <a:t> its work to another constructor. </a:t>
            </a:r>
          </a:p>
          <a:p>
            <a:pPr eaLnBrk="1" hangingPunct="1">
              <a:defRPr/>
            </a:pPr>
            <a:endParaRPr lang="en-US" sz="2000" dirty="0">
              <a:latin typeface="Cambria" panose="02040503050406030204" pitchFamily="18" charset="0"/>
              <a:cs typeface="Times New Roman" pitchFamily="18" charset="0"/>
            </a:endParaRPr>
          </a:p>
        </p:txBody>
      </p:sp>
      <p:sp>
        <p:nvSpPr>
          <p:cNvPr id="70660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0539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9.6.2</a:t>
            </a:r>
            <a:r>
              <a:rPr lang="en-US" dirty="0" smtClean="0">
                <a:solidFill>
                  <a:srgbClr val="24B5A1"/>
                </a:solidFill>
                <a:latin typeface="Arial"/>
              </a:rPr>
              <a:t>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Overloaded Constructors and C++11 Delegating Constructors</a:t>
            </a:r>
            <a:endParaRPr lang="en-US" dirty="0" smtClean="0">
              <a:solidFill>
                <a:srgbClr val="3380E6"/>
              </a:solidFill>
              <a:latin typeface="Arial"/>
            </a:endParaRPr>
          </a:p>
        </p:txBody>
      </p:sp>
      <p:sp>
        <p:nvSpPr>
          <p:cNvPr id="72707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sz="2400" dirty="0">
                <a:latin typeface="Cambria" panose="02040503050406030204" pitchFamily="18" charset="0"/>
                <a:cs typeface="Times New Roman" pitchFamily="18" charset="0"/>
              </a:rPr>
              <a:t>The first three of the four </a:t>
            </a:r>
            <a:r>
              <a:rPr lang="en-US" sz="2400" dirty="0">
                <a:cs typeface="Times New Roman" pitchFamily="18" charset="0"/>
              </a:rPr>
              <a:t>Time</a:t>
            </a:r>
            <a:r>
              <a:rPr lang="en-US" sz="2400" dirty="0">
                <a:latin typeface="Cambria" panose="02040503050406030204" pitchFamily="18" charset="0"/>
                <a:cs typeface="Times New Roman" pitchFamily="18" charset="0"/>
              </a:rPr>
              <a:t> constructors </a:t>
            </a:r>
            <a:r>
              <a:rPr lang="en-US" sz="2400" dirty="0" smtClean="0">
                <a:latin typeface="Cambria" panose="02040503050406030204" pitchFamily="18" charset="0"/>
                <a:cs typeface="Times New Roman" pitchFamily="18" charset="0"/>
              </a:rPr>
              <a:t>can </a:t>
            </a:r>
            <a:r>
              <a:rPr lang="en-US" sz="2400" dirty="0">
                <a:latin typeface="Cambria" panose="02040503050406030204" pitchFamily="18" charset="0"/>
                <a:cs typeface="Times New Roman" pitchFamily="18" charset="0"/>
              </a:rPr>
              <a:t>delegate work to one with three </a:t>
            </a:r>
            <a:r>
              <a:rPr lang="en-US" sz="2400" dirty="0" err="1">
                <a:cs typeface="Times New Roman" pitchFamily="18" charset="0"/>
              </a:rPr>
              <a:t>int</a:t>
            </a:r>
            <a:r>
              <a:rPr lang="en-US" sz="2400" dirty="0">
                <a:latin typeface="Cambria" panose="02040503050406030204" pitchFamily="18" charset="0"/>
                <a:cs typeface="Times New Roman" pitchFamily="18" charset="0"/>
              </a:rPr>
              <a:t> arguments, passing 0 as the default value for the extra parameters. </a:t>
            </a:r>
          </a:p>
          <a:p>
            <a:pPr>
              <a:defRPr/>
            </a:pPr>
            <a:r>
              <a:rPr lang="en-US" sz="2400" dirty="0">
                <a:latin typeface="Cambria" panose="02040503050406030204" pitchFamily="18" charset="0"/>
                <a:cs typeface="Times New Roman" pitchFamily="18" charset="0"/>
              </a:rPr>
              <a:t>Use a member initializer with the name of the class as follows:</a:t>
            </a:r>
          </a:p>
          <a:p>
            <a:pPr marL="887412" lvl="3" indent="0">
              <a:defRPr/>
            </a:pPr>
            <a:r>
              <a:rPr lang="en-US" sz="2000" dirty="0" smtClean="0">
                <a:cs typeface="Times New Roman" pitchFamily="18" charset="0"/>
              </a:rPr>
              <a:t>Time::Time() : Time(</a:t>
            </a:r>
            <a:r>
              <a:rPr lang="en-US" sz="2000" dirty="0" smtClean="0">
                <a:solidFill>
                  <a:srgbClr val="00B0F0"/>
                </a:solidFill>
                <a:cs typeface="Times New Roman" pitchFamily="18" charset="0"/>
              </a:rPr>
              <a:t>0</a:t>
            </a:r>
            <a:r>
              <a:rPr lang="en-US" sz="2000" dirty="0" smtClean="0">
                <a:cs typeface="Times New Roman" pitchFamily="18" charset="0"/>
              </a:rPr>
              <a:t>, </a:t>
            </a:r>
            <a:r>
              <a:rPr lang="en-US" sz="2000" dirty="0" smtClean="0">
                <a:solidFill>
                  <a:srgbClr val="00B0F0"/>
                </a:solidFill>
                <a:cs typeface="Times New Roman" pitchFamily="18" charset="0"/>
              </a:rPr>
              <a:t>0</a:t>
            </a:r>
            <a:r>
              <a:rPr lang="en-US" sz="2000" dirty="0" smtClean="0">
                <a:cs typeface="Times New Roman" pitchFamily="18" charset="0"/>
              </a:rPr>
              <a:t>, </a:t>
            </a:r>
            <a:r>
              <a:rPr lang="en-US" sz="2000" dirty="0" smtClean="0">
                <a:solidFill>
                  <a:srgbClr val="00B0F0"/>
                </a:solidFill>
                <a:cs typeface="Times New Roman" pitchFamily="18" charset="0"/>
              </a:rPr>
              <a:t>0</a:t>
            </a:r>
            <a:r>
              <a:rPr lang="en-US" sz="2000" dirty="0" smtClean="0">
                <a:cs typeface="Times New Roman" pitchFamily="18" charset="0"/>
              </a:rPr>
              <a:t>) {}</a:t>
            </a:r>
          </a:p>
          <a:p>
            <a:pPr marL="887412" lvl="3" indent="0">
              <a:defRPr/>
            </a:pPr>
            <a:r>
              <a:rPr lang="en-US" sz="2000" dirty="0" smtClean="0">
                <a:cs typeface="Times New Roman" pitchFamily="18" charset="0"/>
              </a:rPr>
              <a:t>Time::Time(</a:t>
            </a:r>
            <a:r>
              <a:rPr lang="en-US" sz="2000" dirty="0" err="1" smtClean="0">
                <a:solidFill>
                  <a:srgbClr val="00B0F0"/>
                </a:solidFill>
                <a:cs typeface="Times New Roman" pitchFamily="18" charset="0"/>
              </a:rPr>
              <a:t>int</a:t>
            </a:r>
            <a:r>
              <a:rPr lang="en-US" sz="2000" dirty="0" smtClean="0">
                <a:solidFill>
                  <a:srgbClr val="00B0F0"/>
                </a:solidFill>
                <a:cs typeface="Times New Roman" pitchFamily="18" charset="0"/>
              </a:rPr>
              <a:t> </a:t>
            </a:r>
            <a:r>
              <a:rPr lang="en-US" sz="2000" dirty="0" smtClean="0">
                <a:cs typeface="Times New Roman" pitchFamily="18" charset="0"/>
              </a:rPr>
              <a:t>hour) : Time(hour, </a:t>
            </a:r>
            <a:r>
              <a:rPr lang="en-US" sz="2000" dirty="0" smtClean="0">
                <a:solidFill>
                  <a:srgbClr val="00B0F0"/>
                </a:solidFill>
                <a:cs typeface="Times New Roman" pitchFamily="18" charset="0"/>
              </a:rPr>
              <a:t>0</a:t>
            </a:r>
            <a:r>
              <a:rPr lang="en-US" sz="2000" dirty="0" smtClean="0">
                <a:cs typeface="Times New Roman" pitchFamily="18" charset="0"/>
              </a:rPr>
              <a:t>, </a:t>
            </a:r>
            <a:r>
              <a:rPr lang="en-US" sz="2000" dirty="0" smtClean="0">
                <a:solidFill>
                  <a:srgbClr val="00B0F0"/>
                </a:solidFill>
                <a:cs typeface="Times New Roman" pitchFamily="18" charset="0"/>
              </a:rPr>
              <a:t>0</a:t>
            </a:r>
            <a:r>
              <a:rPr lang="en-US" sz="2000" dirty="0" smtClean="0">
                <a:cs typeface="Times New Roman" pitchFamily="18" charset="0"/>
              </a:rPr>
              <a:t>) {}</a:t>
            </a:r>
          </a:p>
          <a:p>
            <a:pPr marL="887412" lvl="3" indent="0">
              <a:defRPr/>
            </a:pPr>
            <a:r>
              <a:rPr lang="en-US" sz="2000" dirty="0" smtClean="0">
                <a:cs typeface="Times New Roman" pitchFamily="18" charset="0"/>
              </a:rPr>
              <a:t>Time::Time(</a:t>
            </a:r>
            <a:r>
              <a:rPr lang="en-US" sz="2000" dirty="0" err="1" smtClean="0">
                <a:solidFill>
                  <a:srgbClr val="00B0F0"/>
                </a:solidFill>
                <a:cs typeface="Times New Roman" pitchFamily="18" charset="0"/>
              </a:rPr>
              <a:t>int</a:t>
            </a:r>
            <a:r>
              <a:rPr lang="en-US" sz="2000" dirty="0" smtClean="0">
                <a:solidFill>
                  <a:srgbClr val="00B0F0"/>
                </a:solidFill>
                <a:cs typeface="Times New Roman" pitchFamily="18" charset="0"/>
              </a:rPr>
              <a:t> </a:t>
            </a:r>
            <a:r>
              <a:rPr lang="en-US" sz="2000" dirty="0" smtClean="0">
                <a:cs typeface="Times New Roman" pitchFamily="18" charset="0"/>
              </a:rPr>
              <a:t>hour, </a:t>
            </a:r>
            <a:r>
              <a:rPr lang="en-US" sz="2000" dirty="0" err="1" smtClean="0">
                <a:solidFill>
                  <a:srgbClr val="00B0F0"/>
                </a:solidFill>
                <a:cs typeface="Times New Roman" pitchFamily="18" charset="0"/>
              </a:rPr>
              <a:t>int</a:t>
            </a:r>
            <a:r>
              <a:rPr lang="en-US" sz="2000" dirty="0" smtClean="0">
                <a:solidFill>
                  <a:srgbClr val="00B0F0"/>
                </a:solidFill>
                <a:cs typeface="Times New Roman" pitchFamily="18" charset="0"/>
              </a:rPr>
              <a:t> </a:t>
            </a:r>
            <a:r>
              <a:rPr lang="en-US" sz="2000" dirty="0" smtClean="0">
                <a:cs typeface="Times New Roman" pitchFamily="18" charset="0"/>
              </a:rPr>
              <a:t>minute) : Time(hour, minute, </a:t>
            </a:r>
            <a:r>
              <a:rPr lang="en-US" sz="2000" dirty="0" smtClean="0">
                <a:solidFill>
                  <a:srgbClr val="00B0F0"/>
                </a:solidFill>
                <a:cs typeface="Times New Roman" pitchFamily="18" charset="0"/>
              </a:rPr>
              <a:t>0</a:t>
            </a:r>
            <a:r>
              <a:rPr lang="en-US" sz="2000" dirty="0" smtClean="0">
                <a:cs typeface="Times New Roman" pitchFamily="18" charset="0"/>
              </a:rPr>
              <a:t>)</a:t>
            </a:r>
            <a:endParaRPr lang="en-US" sz="3200" dirty="0">
              <a:cs typeface="Times New Roman" pitchFamily="18" charset="0"/>
            </a:endParaRPr>
          </a:p>
        </p:txBody>
      </p:sp>
      <p:sp>
        <p:nvSpPr>
          <p:cNvPr id="70660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4673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9.7</a:t>
            </a:r>
            <a:r>
              <a:rPr lang="en-US" dirty="0" smtClean="0">
                <a:solidFill>
                  <a:srgbClr val="24B5A1"/>
                </a:solidFill>
                <a:latin typeface="Arial"/>
              </a:rPr>
              <a:t>  </a:t>
            </a:r>
            <a:r>
              <a:rPr lang="en-US" dirty="0" smtClean="0">
                <a:solidFill>
                  <a:srgbClr val="3380E6"/>
                </a:solidFill>
                <a:latin typeface="Arial"/>
              </a:rPr>
              <a:t>Destructors</a:t>
            </a:r>
          </a:p>
        </p:txBody>
      </p:sp>
      <p:sp>
        <p:nvSpPr>
          <p:cNvPr id="6861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The name of the destructor </a:t>
            </a:r>
            <a:r>
              <a:rPr lang="en-US" altLang="en-US" sz="28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is 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2800" dirty="0">
                <a:solidFill>
                  <a:srgbClr val="0000FF"/>
                </a:solidFill>
                <a:latin typeface="Cambria" panose="02040503050406030204" pitchFamily="18" charset="0"/>
              </a:rPr>
              <a:t>tilde character (</a:t>
            </a:r>
            <a:r>
              <a:rPr lang="en-US" altLang="en-US" sz="2800" dirty="0">
                <a:solidFill>
                  <a:srgbClr val="0000FF"/>
                </a:solidFill>
              </a:rPr>
              <a:t>~</a:t>
            </a:r>
            <a:r>
              <a:rPr lang="en-US" altLang="en-US" sz="2800" dirty="0">
                <a:solidFill>
                  <a:srgbClr val="0000FF"/>
                </a:solidFill>
                <a:latin typeface="Cambria" panose="02040503050406030204" pitchFamily="18" charset="0"/>
              </a:rPr>
              <a:t>)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followed by the class name.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Called </a:t>
            </a:r>
            <a:r>
              <a:rPr lang="en-US" altLang="en-US" sz="2800" i="1" dirty="0">
                <a:solidFill>
                  <a:srgbClr val="000000"/>
                </a:solidFill>
                <a:latin typeface="Cambria" panose="02040503050406030204" pitchFamily="18" charset="0"/>
              </a:rPr>
              <a:t>implicitly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when an object is destroyed.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 i="1" dirty="0">
                <a:solidFill>
                  <a:srgbClr val="000000"/>
                </a:solidFill>
                <a:latin typeface="Cambria" panose="02040503050406030204" pitchFamily="18" charset="0"/>
              </a:rPr>
              <a:t>The destructor itself does not actually release the object’s </a:t>
            </a:r>
            <a:r>
              <a:rPr lang="en-US" altLang="en-US" sz="2800" i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memory</a:t>
            </a:r>
          </a:p>
          <a:p>
            <a:pPr lvl="1">
              <a:lnSpc>
                <a:spcPct val="80000"/>
              </a:lnSpc>
            </a:pPr>
            <a:r>
              <a:rPr lang="en-US" altLang="en-US" sz="24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it 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performs </a:t>
            </a:r>
            <a:r>
              <a:rPr lang="en-US" altLang="en-US" sz="2400" dirty="0">
                <a:solidFill>
                  <a:srgbClr val="0000FF"/>
                </a:solidFill>
                <a:latin typeface="Cambria" panose="02040503050406030204" pitchFamily="18" charset="0"/>
              </a:rPr>
              <a:t>termination housekeeping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before the object’s memory is reclaimed, so the memory may be reused to hold new </a:t>
            </a:r>
            <a:r>
              <a:rPr lang="en-US" altLang="en-US" sz="24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objects</a:t>
            </a:r>
            <a:endParaRPr lang="en-US" altLang="en-US" sz="2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Receives no parameters and returns no value.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May not specify a return type—not even </a:t>
            </a:r>
            <a:r>
              <a:rPr lang="en-US" altLang="en-US" sz="2800" dirty="0">
                <a:solidFill>
                  <a:srgbClr val="000000"/>
                </a:solidFill>
              </a:rPr>
              <a:t>void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A class has </a:t>
            </a:r>
            <a:r>
              <a:rPr lang="en-US" altLang="en-US" sz="2800" i="1" dirty="0">
                <a:solidFill>
                  <a:srgbClr val="000000"/>
                </a:solidFill>
                <a:latin typeface="Cambria" panose="02040503050406030204" pitchFamily="18" charset="0"/>
              </a:rPr>
              <a:t>one destructor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A destructor must be </a:t>
            </a:r>
            <a:r>
              <a:rPr lang="en-US" altLang="en-US" sz="2800" dirty="0">
                <a:solidFill>
                  <a:srgbClr val="000000"/>
                </a:solidFill>
              </a:rPr>
              <a:t>public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If you do not </a:t>
            </a:r>
            <a:r>
              <a:rPr lang="en-US" altLang="en-US" sz="2800" i="1" dirty="0">
                <a:solidFill>
                  <a:srgbClr val="000000"/>
                </a:solidFill>
                <a:latin typeface="Cambria" panose="02040503050406030204" pitchFamily="18" charset="0"/>
              </a:rPr>
              <a:t>explicitly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define a destructor, the compiler defines an “empty” destructor.</a:t>
            </a:r>
          </a:p>
        </p:txBody>
      </p:sp>
      <p:sp>
        <p:nvSpPr>
          <p:cNvPr id="72708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642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9.8</a:t>
            </a:r>
            <a:r>
              <a:rPr lang="en-US" dirty="0" smtClean="0">
                <a:solidFill>
                  <a:srgbClr val="24B5A1"/>
                </a:solidFill>
                <a:latin typeface="Arial"/>
              </a:rPr>
              <a:t>  </a:t>
            </a:r>
            <a:r>
              <a:rPr lang="en-US" dirty="0" smtClean="0">
                <a:solidFill>
                  <a:srgbClr val="3380E6"/>
                </a:solidFill>
                <a:latin typeface="Arial"/>
              </a:rPr>
              <a:t>When Constructors and Destructors Are Called</a:t>
            </a:r>
          </a:p>
        </p:txBody>
      </p:sp>
      <p:sp>
        <p:nvSpPr>
          <p:cNvPr id="69635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3600" dirty="0">
                <a:solidFill>
                  <a:srgbClr val="000000"/>
                </a:solidFill>
                <a:latin typeface="Cambria" panose="02040503050406030204" pitchFamily="18" charset="0"/>
              </a:rPr>
              <a:t>Constructors and destructors are called implicitly.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3600" dirty="0">
                <a:solidFill>
                  <a:srgbClr val="000000"/>
                </a:solidFill>
                <a:latin typeface="Cambria" panose="02040503050406030204" pitchFamily="18" charset="0"/>
              </a:rPr>
              <a:t>The order in which these function calls occur depends on the order in which execution enters and leaves the scopes where the objects are instantiated.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3600" dirty="0">
                <a:solidFill>
                  <a:srgbClr val="000000"/>
                </a:solidFill>
                <a:latin typeface="Cambria" panose="02040503050406030204" pitchFamily="18" charset="0"/>
              </a:rPr>
              <a:t>Generally, destructor calls are made in the reverse order of the corresponding constructor calls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32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Global and </a:t>
            </a:r>
            <a:r>
              <a:rPr lang="en-US" altLang="en-US" sz="3200" dirty="0" smtClean="0">
                <a:solidFill>
                  <a:srgbClr val="000000"/>
                </a:solidFill>
              </a:rPr>
              <a:t>static </a:t>
            </a:r>
            <a:r>
              <a:rPr lang="en-US" altLang="en-US" sz="32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objects </a:t>
            </a: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can alter the order in which destructors are called.</a:t>
            </a:r>
          </a:p>
        </p:txBody>
      </p:sp>
      <p:sp>
        <p:nvSpPr>
          <p:cNvPr id="75780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3192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9.8.1</a:t>
            </a:r>
            <a:r>
              <a:rPr lang="en-US" dirty="0" smtClean="0">
                <a:solidFill>
                  <a:srgbClr val="24B5A1"/>
                </a:solidFill>
                <a:latin typeface="Arial"/>
              </a:rPr>
              <a:t>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Constructors and Destructors for Objects in Global Scope</a:t>
            </a:r>
            <a:endParaRPr lang="en-US" dirty="0" smtClean="0">
              <a:solidFill>
                <a:srgbClr val="3380E6"/>
              </a:solidFill>
              <a:latin typeface="Arial"/>
            </a:endParaRPr>
          </a:p>
        </p:txBody>
      </p:sp>
      <p:sp>
        <p:nvSpPr>
          <p:cNvPr id="77827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Constructors are called for objects defined in global scope  (also called global namespace scope) </a:t>
            </a:r>
            <a:r>
              <a:rPr lang="en-US" sz="2500" i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before</a:t>
            </a:r>
            <a:r>
              <a:rPr 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any other function (including </a:t>
            </a:r>
            <a:r>
              <a:rPr 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) in that program begins execution (although the order of execution of global object constructors between files is </a:t>
            </a:r>
            <a:r>
              <a:rPr lang="en-US" sz="2500" i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not</a:t>
            </a:r>
            <a:r>
              <a:rPr 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guaranteed).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21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sz="2100" dirty="0">
                <a:solidFill>
                  <a:srgbClr val="000000"/>
                </a:solidFill>
                <a:latin typeface="Cambria" panose="02040503050406030204" pitchFamily="18" charset="0"/>
              </a:rPr>
              <a:t>corresponding destructors are called when </a:t>
            </a:r>
            <a:r>
              <a:rPr lang="en-US" sz="2100" dirty="0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en-US" sz="2100" dirty="0">
                <a:solidFill>
                  <a:srgbClr val="000000"/>
                </a:solidFill>
                <a:latin typeface="Cambria" panose="02040503050406030204" pitchFamily="18" charset="0"/>
              </a:rPr>
              <a:t> terminates.</a:t>
            </a:r>
          </a:p>
          <a:p>
            <a:pPr eaLnBrk="1" hangingPunct="1">
              <a:defRPr/>
            </a:pP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Function </a:t>
            </a:r>
            <a:r>
              <a:rPr lang="en-US" sz="2400" dirty="0">
                <a:solidFill>
                  <a:srgbClr val="0000FF"/>
                </a:solidFill>
              </a:rPr>
              <a:t>exit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forces a program to terminate immediately and does </a:t>
            </a:r>
            <a:r>
              <a:rPr lang="en-US" sz="2400" i="1" dirty="0">
                <a:solidFill>
                  <a:srgbClr val="000000"/>
                </a:solidFill>
                <a:latin typeface="Cambria" panose="02040503050406030204" pitchFamily="18" charset="0"/>
              </a:rPr>
              <a:t>not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execute the destructors of local objects.</a:t>
            </a:r>
          </a:p>
          <a:p>
            <a:pPr>
              <a:defRPr/>
            </a:pPr>
            <a:r>
              <a:rPr lang="en-US" sz="24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Function </a:t>
            </a:r>
            <a:r>
              <a:rPr lang="en-US" sz="2400" dirty="0" smtClean="0">
                <a:solidFill>
                  <a:srgbClr val="0000FF"/>
                </a:solidFill>
              </a:rPr>
              <a:t>abort</a:t>
            </a:r>
            <a:r>
              <a:rPr lang="en-US" sz="24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performs similarly to function 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exit</a:t>
            </a:r>
            <a:r>
              <a:rPr lang="en-US" sz="24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but forces the program to terminate </a:t>
            </a:r>
            <a:r>
              <a:rPr lang="en-US" sz="2400" i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immediately</a:t>
            </a:r>
            <a:r>
              <a:rPr lang="en-US" sz="24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, without 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allowing programmer-defined cleanup code </a:t>
            </a:r>
            <a:r>
              <a:rPr lang="en-US" sz="24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to be called.</a:t>
            </a:r>
          </a:p>
          <a:p>
            <a:pPr marL="109537" indent="0">
              <a:lnSpc>
                <a:spcPct val="80000"/>
              </a:lnSpc>
              <a:buNone/>
              <a:defRPr/>
            </a:pPr>
            <a:endParaRPr lang="en-US" sz="2500" dirty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sp>
        <p:nvSpPr>
          <p:cNvPr id="75780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88983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9.8.2</a:t>
            </a:r>
            <a:r>
              <a:rPr lang="en-US" dirty="0" smtClean="0">
                <a:solidFill>
                  <a:srgbClr val="24B5A1"/>
                </a:solidFill>
                <a:latin typeface="Arial"/>
              </a:rPr>
              <a:t>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Constructors and Destructors for Non-static Local Objects</a:t>
            </a:r>
            <a:endParaRPr lang="en-US" dirty="0" smtClean="0">
              <a:solidFill>
                <a:srgbClr val="3380E6"/>
              </a:solidFill>
              <a:latin typeface="Arial"/>
            </a:endParaRPr>
          </a:p>
        </p:txBody>
      </p:sp>
      <p:sp>
        <p:nvSpPr>
          <p:cNvPr id="79875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40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Constructors </a:t>
            </a:r>
            <a:r>
              <a:rPr lang="en-US" sz="4000" dirty="0">
                <a:solidFill>
                  <a:srgbClr val="000000"/>
                </a:solidFill>
                <a:latin typeface="Cambria" panose="02040503050406030204" pitchFamily="18" charset="0"/>
              </a:rPr>
              <a:t>and destructors </a:t>
            </a:r>
            <a:r>
              <a:rPr lang="en-US" sz="40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for non-static </a:t>
            </a:r>
            <a:r>
              <a:rPr lang="en-US" sz="4000" dirty="0">
                <a:solidFill>
                  <a:srgbClr val="000000"/>
                </a:solidFill>
                <a:latin typeface="Cambria" panose="02040503050406030204" pitchFamily="18" charset="0"/>
              </a:rPr>
              <a:t>local objects are called each time execution enters and leaves the scope of the object.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4000" dirty="0">
                <a:solidFill>
                  <a:srgbClr val="000000"/>
                </a:solidFill>
                <a:latin typeface="Cambria" panose="02040503050406030204" pitchFamily="18" charset="0"/>
              </a:rPr>
              <a:t>Destructors are not called for </a:t>
            </a:r>
            <a:r>
              <a:rPr lang="en-US" sz="40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non-static local </a:t>
            </a:r>
            <a:r>
              <a:rPr lang="en-US" sz="4000" dirty="0">
                <a:solidFill>
                  <a:srgbClr val="000000"/>
                </a:solidFill>
                <a:latin typeface="Cambria" panose="02040503050406030204" pitchFamily="18" charset="0"/>
              </a:rPr>
              <a:t>objects if the program terminates with a call to function </a:t>
            </a:r>
            <a:r>
              <a:rPr lang="en-US" sz="4000" dirty="0">
                <a:solidFill>
                  <a:srgbClr val="000000"/>
                </a:solidFill>
              </a:rPr>
              <a:t>exit</a:t>
            </a:r>
            <a:r>
              <a:rPr lang="en-US" sz="4000" dirty="0">
                <a:solidFill>
                  <a:srgbClr val="000000"/>
                </a:solidFill>
                <a:latin typeface="Cambria" panose="02040503050406030204" pitchFamily="18" charset="0"/>
              </a:rPr>
              <a:t> or function </a:t>
            </a:r>
            <a:r>
              <a:rPr lang="en-US" sz="4000" dirty="0">
                <a:solidFill>
                  <a:srgbClr val="000000"/>
                </a:solidFill>
              </a:rPr>
              <a:t>abort</a:t>
            </a:r>
            <a:r>
              <a:rPr lang="en-US" sz="400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  <a:endParaRPr lang="en-US" sz="2300" dirty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sp>
        <p:nvSpPr>
          <p:cNvPr id="77828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151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9.2  </a:t>
            </a:r>
            <a:r>
              <a:rPr lang="en-US" dirty="0" smtClean="0">
                <a:solidFill>
                  <a:srgbClr val="3380E6"/>
                </a:solidFill>
                <a:latin typeface="Consolas" panose="020B0609020204030204" pitchFamily="49" charset="0"/>
              </a:rPr>
              <a:t>Time</a:t>
            </a:r>
            <a:r>
              <a:rPr lang="en-US" dirty="0" smtClean="0">
                <a:solidFill>
                  <a:srgbClr val="3380E6"/>
                </a:solidFill>
                <a:latin typeface="Arial"/>
              </a:rPr>
              <a:t> Class Case Study</a:t>
            </a:r>
          </a:p>
        </p:txBody>
      </p:sp>
      <p:sp>
        <p:nvSpPr>
          <p:cNvPr id="16387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Prior 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class-definition examples placed a class in a header for reuse, then included the header into a source-code file containing </a:t>
            </a:r>
            <a:r>
              <a:rPr lang="en-US" altLang="en-US" dirty="0" smtClean="0">
                <a:solidFill>
                  <a:srgbClr val="000000"/>
                </a:solidFill>
              </a:rPr>
              <a:t>main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Reveals 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entire implementation of the class to the class’s 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clients</a:t>
            </a:r>
          </a:p>
          <a:p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Client 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code (e.g., main) needs to know 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only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what 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member functions to 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call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what 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arguments to provide to each member function, and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what return type to expect from each member function. </a:t>
            </a:r>
          </a:p>
          <a:p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client code does not need to know how those functions are implemented. </a:t>
            </a:r>
          </a:p>
          <a:p>
            <a:pPr marL="109537" indent="0">
              <a:buNone/>
            </a:pPr>
            <a:endParaRPr lang="en-US" altLang="en-US" dirty="0" smtClean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sp>
        <p:nvSpPr>
          <p:cNvPr id="15364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51260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9.8.3 </a:t>
            </a:r>
            <a:r>
              <a:rPr lang="en-US" dirty="0" smtClean="0">
                <a:solidFill>
                  <a:srgbClr val="24B5A1"/>
                </a:solidFill>
                <a:latin typeface="Arial"/>
              </a:rPr>
              <a:t>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Constructors and Destructors for static Local Objects</a:t>
            </a:r>
            <a:endParaRPr lang="en-US" dirty="0" smtClean="0">
              <a:solidFill>
                <a:srgbClr val="3380E6"/>
              </a:solidFill>
              <a:latin typeface="Arial"/>
            </a:endParaRPr>
          </a:p>
        </p:txBody>
      </p:sp>
      <p:sp>
        <p:nvSpPr>
          <p:cNvPr id="79875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36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sz="3600" dirty="0">
                <a:solidFill>
                  <a:srgbClr val="000000"/>
                </a:solidFill>
                <a:latin typeface="Cambria" panose="02040503050406030204" pitchFamily="18" charset="0"/>
              </a:rPr>
              <a:t>constructor for a </a:t>
            </a:r>
            <a:r>
              <a:rPr lang="en-US" sz="3600" dirty="0">
                <a:solidFill>
                  <a:srgbClr val="000000"/>
                </a:solidFill>
              </a:rPr>
              <a:t>static</a:t>
            </a:r>
            <a:r>
              <a:rPr lang="en-US" sz="3600" dirty="0">
                <a:solidFill>
                  <a:srgbClr val="000000"/>
                </a:solidFill>
                <a:latin typeface="Cambria" panose="02040503050406030204" pitchFamily="18" charset="0"/>
              </a:rPr>
              <a:t> local object is called only </a:t>
            </a:r>
            <a:r>
              <a:rPr lang="en-US" sz="3600" i="1" dirty="0">
                <a:solidFill>
                  <a:srgbClr val="000000"/>
                </a:solidFill>
                <a:latin typeface="Cambria" panose="02040503050406030204" pitchFamily="18" charset="0"/>
              </a:rPr>
              <a:t>once</a:t>
            </a:r>
            <a:r>
              <a:rPr lang="en-US" sz="3600" dirty="0">
                <a:solidFill>
                  <a:srgbClr val="000000"/>
                </a:solidFill>
                <a:latin typeface="Cambria" panose="02040503050406030204" pitchFamily="18" charset="0"/>
              </a:rPr>
              <a:t>, when execution first reaches the point where the object is defined—the corresponding destructor is called when </a:t>
            </a:r>
            <a:r>
              <a:rPr lang="en-US" sz="3600" dirty="0">
                <a:solidFill>
                  <a:srgbClr val="000000"/>
                </a:solidFill>
              </a:rPr>
              <a:t>main</a:t>
            </a:r>
            <a:r>
              <a:rPr lang="en-US" sz="3600" dirty="0">
                <a:solidFill>
                  <a:srgbClr val="000000"/>
                </a:solidFill>
                <a:latin typeface="Cambria" panose="02040503050406030204" pitchFamily="18" charset="0"/>
              </a:rPr>
              <a:t> terminates or the program calls function </a:t>
            </a:r>
            <a:r>
              <a:rPr lang="en-US" sz="3600" dirty="0">
                <a:solidFill>
                  <a:srgbClr val="000000"/>
                </a:solidFill>
              </a:rPr>
              <a:t>exit</a:t>
            </a:r>
            <a:r>
              <a:rPr lang="en-US" sz="360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3600" dirty="0">
                <a:solidFill>
                  <a:srgbClr val="000000"/>
                </a:solidFill>
                <a:latin typeface="Cambria" panose="02040503050406030204" pitchFamily="18" charset="0"/>
              </a:rPr>
              <a:t>Global and </a:t>
            </a:r>
            <a:r>
              <a:rPr lang="en-US" sz="3600" dirty="0">
                <a:solidFill>
                  <a:srgbClr val="000000"/>
                </a:solidFill>
              </a:rPr>
              <a:t>static</a:t>
            </a:r>
            <a:r>
              <a:rPr lang="en-US" sz="3600" dirty="0">
                <a:solidFill>
                  <a:srgbClr val="000000"/>
                </a:solidFill>
                <a:latin typeface="Cambria" panose="02040503050406030204" pitchFamily="18" charset="0"/>
              </a:rPr>
              <a:t> objects are destroyed in the reverse order of their creation.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3600" dirty="0">
                <a:solidFill>
                  <a:srgbClr val="000000"/>
                </a:solidFill>
                <a:latin typeface="Cambria" panose="02040503050406030204" pitchFamily="18" charset="0"/>
              </a:rPr>
              <a:t>Destructors are not called for </a:t>
            </a:r>
            <a:r>
              <a:rPr lang="en-US" sz="3600" dirty="0">
                <a:solidFill>
                  <a:srgbClr val="000000"/>
                </a:solidFill>
              </a:rPr>
              <a:t>static</a:t>
            </a:r>
            <a:r>
              <a:rPr lang="en-US" sz="3600" dirty="0">
                <a:solidFill>
                  <a:srgbClr val="000000"/>
                </a:solidFill>
                <a:latin typeface="Cambria" panose="02040503050406030204" pitchFamily="18" charset="0"/>
              </a:rPr>
              <a:t> objects if the program terminates with a call to function </a:t>
            </a:r>
            <a:r>
              <a:rPr lang="en-US" sz="3600" dirty="0">
                <a:solidFill>
                  <a:srgbClr val="000000"/>
                </a:solidFill>
              </a:rPr>
              <a:t>abort</a:t>
            </a:r>
            <a:r>
              <a:rPr lang="en-US" sz="360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</p:txBody>
      </p:sp>
      <p:sp>
        <p:nvSpPr>
          <p:cNvPr id="77828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200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9.8.4</a:t>
            </a:r>
            <a:r>
              <a:rPr lang="en-US" dirty="0" smtClean="0">
                <a:solidFill>
                  <a:srgbClr val="24B5A1"/>
                </a:solidFill>
                <a:latin typeface="Arial"/>
              </a:rPr>
              <a:t>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Demonstrating When Constructors and Destructors Are Called</a:t>
            </a:r>
            <a:endParaRPr lang="en-US" dirty="0" smtClean="0">
              <a:solidFill>
                <a:srgbClr val="3380E6"/>
              </a:solidFill>
              <a:latin typeface="Arial"/>
            </a:endParaRPr>
          </a:p>
        </p:txBody>
      </p:sp>
      <p:sp>
        <p:nvSpPr>
          <p:cNvPr id="79875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36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The program of Figs. 9.8–9.10 demonstrates the order in which constructors and destructors are called for objects of class </a:t>
            </a:r>
            <a:r>
              <a:rPr lang="en-US" sz="3600" dirty="0" err="1" smtClean="0">
                <a:solidFill>
                  <a:srgbClr val="000000"/>
                </a:solidFill>
              </a:rPr>
              <a:t>CreateAndDestroy</a:t>
            </a:r>
            <a:r>
              <a:rPr lang="en-US" sz="36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(Fig. 9.8 and Fig. 9.9) of </a:t>
            </a:r>
            <a:r>
              <a:rPr lang="en-US" sz="3600" dirty="0">
                <a:solidFill>
                  <a:srgbClr val="000000"/>
                </a:solidFill>
                <a:latin typeface="Cambria" panose="02040503050406030204" pitchFamily="18" charset="0"/>
              </a:rPr>
              <a:t>various global, local and local </a:t>
            </a:r>
            <a:r>
              <a:rPr lang="en-US" sz="3600" dirty="0">
                <a:solidFill>
                  <a:srgbClr val="000000"/>
                </a:solidFill>
              </a:rPr>
              <a:t>static</a:t>
            </a:r>
            <a:r>
              <a:rPr lang="en-US" sz="3600" dirty="0">
                <a:solidFill>
                  <a:srgbClr val="000000"/>
                </a:solidFill>
                <a:latin typeface="Cambria" panose="02040503050406030204" pitchFamily="18" charset="0"/>
              </a:rPr>
              <a:t> objects. </a:t>
            </a:r>
          </a:p>
        </p:txBody>
      </p:sp>
      <p:sp>
        <p:nvSpPr>
          <p:cNvPr id="77828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70963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3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13" y="0"/>
            <a:ext cx="1178718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703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3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50" y="0"/>
            <a:ext cx="105029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03806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3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88" y="0"/>
            <a:ext cx="101314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825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3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7450"/>
            <a:ext cx="12192000" cy="44815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61526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4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0" y="0"/>
            <a:ext cx="9779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73492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2800" dirty="0" smtClean="0">
                <a:solidFill>
                  <a:srgbClr val="24B5A1"/>
                </a:solidFill>
                <a:latin typeface="Arial"/>
              </a:rPr>
              <a:t>9.9 </a:t>
            </a:r>
            <a:r>
              <a:rPr lang="en-US" sz="2800" dirty="0">
                <a:solidFill>
                  <a:srgbClr val="3380E6"/>
                </a:solidFill>
                <a:latin typeface="Consolas" panose="020B0609020204030204" pitchFamily="49" charset="0"/>
              </a:rPr>
              <a:t>Time</a:t>
            </a:r>
            <a:r>
              <a:rPr lang="en-US" sz="2800" dirty="0">
                <a:solidFill>
                  <a:srgbClr val="3380E6"/>
                </a:solidFill>
                <a:latin typeface="Goudy Sans Medium"/>
              </a:rPr>
              <a:t> Class Case Study: A Subtle Trap—Returning a Reference or a Pointer to a </a:t>
            </a:r>
            <a:r>
              <a:rPr lang="en-US" sz="2800" dirty="0">
                <a:solidFill>
                  <a:srgbClr val="3380E6"/>
                </a:solidFill>
                <a:latin typeface="Consolas" panose="020B0609020204030204" pitchFamily="49" charset="0"/>
              </a:rPr>
              <a:t>private</a:t>
            </a:r>
            <a:r>
              <a:rPr lang="en-US" sz="2800" dirty="0">
                <a:solidFill>
                  <a:srgbClr val="3380E6"/>
                </a:solidFill>
                <a:latin typeface="Goudy Sans Medium"/>
              </a:rPr>
              <a:t> Data Member</a:t>
            </a:r>
          </a:p>
        </p:txBody>
      </p:sp>
      <p:sp>
        <p:nvSpPr>
          <p:cNvPr id="79875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A reference to an object is an alias for </a:t>
            </a:r>
            <a:r>
              <a:rPr lang="en-US" altLang="en-US" sz="28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the object’s name </a:t>
            </a:r>
          </a:p>
          <a:p>
            <a:pPr lvl="1">
              <a:lnSpc>
                <a:spcPct val="80000"/>
              </a:lnSpc>
            </a:pPr>
            <a:r>
              <a:rPr lang="en-US" altLang="en-US" sz="24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May 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be used on the left side of an assignment </a:t>
            </a:r>
            <a:r>
              <a:rPr lang="en-US" altLang="en-US" sz="24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statement</a:t>
            </a:r>
            <a:endParaRPr lang="en-US" altLang="en-US" sz="2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>
              <a:lnSpc>
                <a:spcPct val="80000"/>
              </a:lnSpc>
            </a:pPr>
            <a:r>
              <a:rPr lang="en-US" altLang="en-US" sz="24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Acceptable </a:t>
            </a:r>
            <a:r>
              <a:rPr lang="en-US" altLang="en-US" sz="2400" i="1" dirty="0" err="1">
                <a:solidFill>
                  <a:srgbClr val="000000"/>
                </a:solidFill>
                <a:latin typeface="Cambria" panose="02040503050406030204" pitchFamily="18" charset="0"/>
              </a:rPr>
              <a:t>lvalue</a:t>
            </a:r>
            <a:r>
              <a:rPr lang="en-US" altLang="en-US" sz="2400" i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that can receive a </a:t>
            </a:r>
            <a:r>
              <a:rPr lang="en-US" altLang="en-US" sz="24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value</a:t>
            </a:r>
            <a:endParaRPr lang="en-US" altLang="en-US" sz="24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>
              <a:lnSpc>
                <a:spcPct val="8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A member function can return a reference to a </a:t>
            </a:r>
            <a:r>
              <a:rPr lang="en-US" altLang="en-US" sz="2800" dirty="0">
                <a:solidFill>
                  <a:srgbClr val="000000"/>
                </a:solidFill>
              </a:rPr>
              <a:t>private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data </a:t>
            </a:r>
            <a:r>
              <a:rPr lang="en-US" altLang="en-US" sz="28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member </a:t>
            </a:r>
          </a:p>
          <a:p>
            <a:pPr lvl="1">
              <a:lnSpc>
                <a:spcPct val="80000"/>
              </a:lnSpc>
            </a:pPr>
            <a:r>
              <a:rPr lang="en-US" altLang="en-US" sz="24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If 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the reference return type is declared </a:t>
            </a:r>
            <a:r>
              <a:rPr lang="en-US" altLang="en-US" sz="2400" dirty="0" err="1">
                <a:solidFill>
                  <a:srgbClr val="000000"/>
                </a:solidFill>
              </a:rPr>
              <a:t>const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, the reference is a </a:t>
            </a:r>
            <a:r>
              <a:rPr lang="en-US" altLang="en-US" sz="2400" dirty="0" err="1">
                <a:solidFill>
                  <a:srgbClr val="000000"/>
                </a:solidFill>
                <a:latin typeface="Cambria" panose="02040503050406030204" pitchFamily="18" charset="0"/>
              </a:rPr>
              <a:t>nonmodifiable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400" i="1" dirty="0" err="1">
                <a:solidFill>
                  <a:srgbClr val="000000"/>
                </a:solidFill>
                <a:latin typeface="Cambria" panose="02040503050406030204" pitchFamily="18" charset="0"/>
              </a:rPr>
              <a:t>lvalue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and cannot be used to modify the data</a:t>
            </a:r>
            <a:r>
              <a:rPr lang="en-US" altLang="en-US" sz="24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  <a:p>
            <a:pPr lvl="1">
              <a:lnSpc>
                <a:spcPct val="80000"/>
              </a:lnSpc>
            </a:pPr>
            <a:r>
              <a:rPr lang="en-US" altLang="en-US" sz="24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If 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the reference return type is not declared </a:t>
            </a:r>
            <a:r>
              <a:rPr lang="en-US" altLang="en-US" sz="2400" dirty="0" err="1">
                <a:solidFill>
                  <a:srgbClr val="000000"/>
                </a:solidFill>
              </a:rPr>
              <a:t>const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, subtle errors can occur.</a:t>
            </a:r>
          </a:p>
          <a:p>
            <a:pPr>
              <a:lnSpc>
                <a:spcPct val="80000"/>
              </a:lnSpc>
            </a:pPr>
            <a:r>
              <a:rPr lang="en-US" altLang="en-US" sz="28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A reference 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return actually makes a call to member function </a:t>
            </a:r>
            <a:r>
              <a:rPr lang="en-US" altLang="en-US" sz="2800" dirty="0" err="1">
                <a:solidFill>
                  <a:srgbClr val="000000"/>
                </a:solidFill>
                <a:latin typeface="Cambria" panose="02040503050406030204" pitchFamily="18" charset="0"/>
              </a:rPr>
              <a:t>badSetHour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an alias for </a:t>
            </a:r>
            <a:r>
              <a:rPr lang="en-US" altLang="en-US" sz="2800" dirty="0">
                <a:solidFill>
                  <a:srgbClr val="000000"/>
                </a:solidFill>
              </a:rPr>
              <a:t>private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data member </a:t>
            </a:r>
            <a:r>
              <a:rPr lang="en-US" altLang="en-US" sz="2800" dirty="0">
                <a:solidFill>
                  <a:srgbClr val="000000"/>
                </a:solidFill>
              </a:rPr>
              <a:t>hour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! </a:t>
            </a:r>
            <a:endParaRPr lang="en-US" altLang="en-US" sz="2800" dirty="0" smtClean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>
              <a:lnSpc>
                <a:spcPct val="80000"/>
              </a:lnSpc>
            </a:pPr>
            <a:r>
              <a:rPr lang="en-US" altLang="en-US" sz="24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function call can be used in any way that the </a:t>
            </a:r>
            <a:r>
              <a:rPr lang="en-US" altLang="en-US" sz="2400" dirty="0">
                <a:solidFill>
                  <a:srgbClr val="000000"/>
                </a:solidFill>
              </a:rPr>
              <a:t>private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data member can be </a:t>
            </a:r>
            <a:r>
              <a:rPr lang="en-US" altLang="en-US" sz="24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used</a:t>
            </a:r>
            <a:endParaRPr lang="en-US" altLang="en-US" sz="2400" i="1" dirty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sp>
        <p:nvSpPr>
          <p:cNvPr id="83972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58419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4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0"/>
            <a:ext cx="10896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67635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4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0"/>
            <a:ext cx="113284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478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9.2  </a:t>
            </a:r>
            <a:r>
              <a:rPr lang="en-US" dirty="0" smtClean="0">
                <a:solidFill>
                  <a:srgbClr val="3380E6"/>
                </a:solidFill>
                <a:latin typeface="Consolas" panose="020B0609020204030204" pitchFamily="49" charset="0"/>
              </a:rPr>
              <a:t>Time</a:t>
            </a:r>
            <a:r>
              <a:rPr lang="en-US" dirty="0" smtClean="0">
                <a:solidFill>
                  <a:srgbClr val="3380E6"/>
                </a:solidFill>
                <a:latin typeface="Arial"/>
              </a:rPr>
              <a:t> Class Case Study</a:t>
            </a:r>
          </a:p>
        </p:txBody>
      </p:sp>
      <p:sp>
        <p:nvSpPr>
          <p:cNvPr id="16387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If 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client code </a:t>
            </a:r>
            <a:r>
              <a:rPr lang="en-US" altLang="en-US" i="1" dirty="0">
                <a:solidFill>
                  <a:srgbClr val="000000"/>
                </a:solidFill>
                <a:latin typeface="Cambria" panose="02040503050406030204" pitchFamily="18" charset="0"/>
              </a:rPr>
              <a:t>does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know how a class is 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implemented, the 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programmer might write client code based on the class’s implementation details. </a:t>
            </a:r>
            <a:endParaRPr lang="en-US" altLang="en-US" dirty="0" smtClean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If an implementation 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changes, the class’s clients should not have to change. </a:t>
            </a:r>
            <a:endParaRPr lang="en-US" altLang="en-US" dirty="0" smtClean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Hiding 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class’s implementation details makes it easier to change the class’s implementation while minimizing, and hopefully eliminating, changes to client code. </a:t>
            </a:r>
          </a:p>
        </p:txBody>
      </p:sp>
      <p:sp>
        <p:nvSpPr>
          <p:cNvPr id="15364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71667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4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00"/>
            <a:ext cx="12192000" cy="62214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14738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4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0438"/>
            <a:ext cx="12192000" cy="493553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7523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4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0"/>
            <a:ext cx="10896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96930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4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6063"/>
            <a:ext cx="12192000" cy="63642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85904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9.10</a:t>
            </a:r>
            <a:r>
              <a:rPr lang="en-US" dirty="0" smtClean="0">
                <a:solidFill>
                  <a:srgbClr val="24B5A1"/>
                </a:solidFill>
                <a:latin typeface="Arial"/>
              </a:rPr>
              <a:t>  </a:t>
            </a:r>
            <a:r>
              <a:rPr lang="en-US" dirty="0" smtClean="0">
                <a:solidFill>
                  <a:srgbClr val="3380E6"/>
                </a:solidFill>
                <a:latin typeface="Arial"/>
              </a:rPr>
              <a:t>Default </a:t>
            </a:r>
            <a:r>
              <a:rPr lang="en-US" dirty="0" smtClean="0">
                <a:solidFill>
                  <a:srgbClr val="3380E6"/>
                </a:solidFill>
                <a:latin typeface="Arial"/>
              </a:rPr>
              <a:t>Memberwise Assignment</a:t>
            </a:r>
          </a:p>
        </p:txBody>
      </p:sp>
      <p:sp>
        <p:nvSpPr>
          <p:cNvPr id="88067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The assignment operator (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) can be used to assign an object to another object of the same type.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By default, such assignment is performed by </a:t>
            </a:r>
            <a:r>
              <a:rPr lang="en-US" altLang="en-US" sz="2500" dirty="0" err="1">
                <a:solidFill>
                  <a:srgbClr val="0000FF"/>
                </a:solidFill>
                <a:latin typeface="Cambria" panose="02040503050406030204" pitchFamily="18" charset="0"/>
              </a:rPr>
              <a:t>memberwise</a:t>
            </a:r>
            <a:r>
              <a:rPr lang="en-US" altLang="en-US" sz="2500" dirty="0">
                <a:solidFill>
                  <a:srgbClr val="0000FF"/>
                </a:solidFill>
                <a:latin typeface="Cambria" panose="02040503050406030204" pitchFamily="18" charset="0"/>
              </a:rPr>
              <a:t> assignment </a:t>
            </a:r>
            <a:r>
              <a:rPr lang="en-US" altLang="en-US" sz="2500" dirty="0">
                <a:latin typeface="Cambria" panose="02040503050406030204" pitchFamily="18" charset="0"/>
              </a:rPr>
              <a:t>(also called</a:t>
            </a:r>
            <a:r>
              <a:rPr lang="en-US" altLang="en-US" sz="2500" dirty="0">
                <a:solidFill>
                  <a:srgbClr val="0000FF"/>
                </a:solidFill>
                <a:latin typeface="Cambria" panose="02040503050406030204" pitchFamily="18" charset="0"/>
              </a:rPr>
              <a:t> copy assignment</a:t>
            </a:r>
            <a:r>
              <a:rPr lang="en-US" altLang="en-US" sz="2500" dirty="0">
                <a:latin typeface="Cambria" panose="02040503050406030204" pitchFamily="18" charset="0"/>
              </a:rPr>
              <a:t>).</a:t>
            </a:r>
            <a:endParaRPr lang="en-US" altLang="en-US" sz="2500" dirty="0">
              <a:solidFill>
                <a:srgbClr val="0000FF"/>
              </a:solidFill>
              <a:latin typeface="Cambria" panose="02040503050406030204" pitchFamily="18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en-US" sz="2100" dirty="0">
                <a:solidFill>
                  <a:srgbClr val="000000"/>
                </a:solidFill>
                <a:latin typeface="Cambria" panose="02040503050406030204" pitchFamily="18" charset="0"/>
              </a:rPr>
              <a:t>Each data member of the object on the right of the assignment operator is assigned individually to the </a:t>
            </a:r>
            <a:r>
              <a:rPr lang="en-US" altLang="en-US" sz="2100" i="1" dirty="0">
                <a:solidFill>
                  <a:srgbClr val="000000"/>
                </a:solidFill>
                <a:latin typeface="Cambria" panose="02040503050406030204" pitchFamily="18" charset="0"/>
              </a:rPr>
              <a:t>same</a:t>
            </a:r>
            <a:r>
              <a:rPr lang="en-US" altLang="en-US" sz="2100" dirty="0">
                <a:solidFill>
                  <a:srgbClr val="000000"/>
                </a:solidFill>
                <a:latin typeface="Cambria" panose="02040503050406030204" pitchFamily="18" charset="0"/>
              </a:rPr>
              <a:t> data member in the object on the </a:t>
            </a:r>
            <a:r>
              <a:rPr lang="en-US" altLang="en-US" sz="2100" i="1" dirty="0">
                <a:solidFill>
                  <a:srgbClr val="000000"/>
                </a:solidFill>
                <a:latin typeface="Cambria" panose="02040503050406030204" pitchFamily="18" charset="0"/>
              </a:rPr>
              <a:t>left</a:t>
            </a:r>
            <a:r>
              <a:rPr lang="en-US" altLang="en-US" sz="2100" dirty="0">
                <a:solidFill>
                  <a:srgbClr val="000000"/>
                </a:solidFill>
                <a:latin typeface="Cambria" panose="02040503050406030204" pitchFamily="18" charset="0"/>
              </a:rPr>
              <a:t> of the assignment operator.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[</a:t>
            </a:r>
            <a:r>
              <a:rPr lang="en-US" altLang="en-US" sz="2500" i="1" dirty="0">
                <a:solidFill>
                  <a:srgbClr val="000000"/>
                </a:solidFill>
                <a:latin typeface="Cambria" panose="02040503050406030204" pitchFamily="18" charset="0"/>
              </a:rPr>
              <a:t>Caution: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dirty="0" err="1">
                <a:solidFill>
                  <a:srgbClr val="000000"/>
                </a:solidFill>
                <a:latin typeface="Cambria" panose="02040503050406030204" pitchFamily="18" charset="0"/>
              </a:rPr>
              <a:t>Memberwise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assignment can cause serious problems when used with a class whose data members contain pointers to dynamically allocated memory; we discuss these problems in Chapter 10 and show how to deal with them.] </a:t>
            </a:r>
          </a:p>
        </p:txBody>
      </p:sp>
      <p:sp>
        <p:nvSpPr>
          <p:cNvPr id="91140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75734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4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0"/>
            <a:ext cx="10896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19472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4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38458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4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5" y="0"/>
            <a:ext cx="1083786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77716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5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7988"/>
            <a:ext cx="12192000" cy="350043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64153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9.10</a:t>
            </a:r>
            <a:r>
              <a:rPr lang="en-US" dirty="0" smtClean="0">
                <a:solidFill>
                  <a:srgbClr val="24B5A1"/>
                </a:solidFill>
                <a:latin typeface="Arial"/>
              </a:rPr>
              <a:t>  </a:t>
            </a:r>
            <a:r>
              <a:rPr lang="en-US" dirty="0" smtClean="0">
                <a:solidFill>
                  <a:srgbClr val="3380E6"/>
                </a:solidFill>
                <a:latin typeface="Arial"/>
              </a:rPr>
              <a:t>Default </a:t>
            </a:r>
            <a:r>
              <a:rPr lang="en-US" dirty="0" smtClean="0">
                <a:solidFill>
                  <a:srgbClr val="3380E6"/>
                </a:solidFill>
                <a:latin typeface="Arial"/>
              </a:rPr>
              <a:t>Memberwise Assignment (cont.)</a:t>
            </a:r>
          </a:p>
        </p:txBody>
      </p:sp>
      <p:sp>
        <p:nvSpPr>
          <p:cNvPr id="93187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Objects may be passed as function arguments and may be returned from functions.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Such passing and returning is performed using pass-by-value by default—a </a:t>
            </a:r>
            <a:r>
              <a:rPr lang="en-US" altLang="en-US" sz="2500" i="1" dirty="0">
                <a:solidFill>
                  <a:srgbClr val="000000"/>
                </a:solidFill>
                <a:latin typeface="Cambria" panose="02040503050406030204" pitchFamily="18" charset="0"/>
              </a:rPr>
              <a:t>copy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of the object is passed or returned.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100" dirty="0">
                <a:solidFill>
                  <a:srgbClr val="000000"/>
                </a:solidFill>
                <a:latin typeface="Cambria" panose="02040503050406030204" pitchFamily="18" charset="0"/>
              </a:rPr>
              <a:t>C++ creates a new object and uses a </a:t>
            </a:r>
            <a:r>
              <a:rPr lang="en-US" altLang="en-US" sz="2100" dirty="0">
                <a:solidFill>
                  <a:srgbClr val="0000FF"/>
                </a:solidFill>
                <a:latin typeface="Cambria" panose="02040503050406030204" pitchFamily="18" charset="0"/>
              </a:rPr>
              <a:t>copy constructor</a:t>
            </a:r>
            <a:r>
              <a:rPr lang="en-US" altLang="en-US" sz="2100" dirty="0">
                <a:solidFill>
                  <a:srgbClr val="000000"/>
                </a:solidFill>
                <a:latin typeface="Cambria" panose="02040503050406030204" pitchFamily="18" charset="0"/>
              </a:rPr>
              <a:t> to copy the original object’s values into the new object.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For each class, the compiler provides a default copy constructor that copies each member of the original object into the corresponding member of the new object.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100" dirty="0">
                <a:solidFill>
                  <a:srgbClr val="000000"/>
                </a:solidFill>
                <a:latin typeface="Cambria" panose="02040503050406030204" pitchFamily="18" charset="0"/>
              </a:rPr>
              <a:t>Copy constructors can cause serious problems when used with a class whose data members contain pointers to dynamically allocated memory.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Chapter 10 discusses customized copy constructors.</a:t>
            </a:r>
          </a:p>
        </p:txBody>
      </p:sp>
      <p:sp>
        <p:nvSpPr>
          <p:cNvPr id="96260" name="Footer Placeholder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©1992-2014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7371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cpphtp10_08</Template>
  <TotalTime>205</TotalTime>
  <Words>7802</Words>
  <Application>Microsoft Office PowerPoint</Application>
  <PresentationFormat>Widescreen</PresentationFormat>
  <Paragraphs>568</Paragraphs>
  <Slides>171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171</vt:i4>
      </vt:variant>
    </vt:vector>
  </HeadingPairs>
  <TitlesOfParts>
    <vt:vector size="183" baseType="lpstr">
      <vt:lpstr>Arial</vt:lpstr>
      <vt:lpstr>Calibri</vt:lpstr>
      <vt:lpstr>Cambria</vt:lpstr>
      <vt:lpstr>Consolas</vt:lpstr>
      <vt:lpstr>Goudy Sans Medium</vt:lpstr>
      <vt:lpstr>Lucida Sans Unicode</vt:lpstr>
      <vt:lpstr>Times New Roman</vt:lpstr>
      <vt:lpstr>Verdana</vt:lpstr>
      <vt:lpstr>Wingdings</vt:lpstr>
      <vt:lpstr>Wingdings 2</vt:lpstr>
      <vt:lpstr>Wingdings 3</vt:lpstr>
      <vt:lpstr>Concourse</vt:lpstr>
      <vt:lpstr>Classes: A Deeper Look</vt:lpstr>
      <vt:lpstr>PowerPoint Presentation</vt:lpstr>
      <vt:lpstr>PowerPoint Presentation</vt:lpstr>
      <vt:lpstr>PowerPoint Presentation</vt:lpstr>
      <vt:lpstr>9.1  Introduction</vt:lpstr>
      <vt:lpstr>9.1  Introduction (cont.)</vt:lpstr>
      <vt:lpstr>9.1  Introduction (cont.)</vt:lpstr>
      <vt:lpstr>9.2  Time Class Case Study</vt:lpstr>
      <vt:lpstr>9.2  Time Class Case Study</vt:lpstr>
      <vt:lpstr>9.2.1  Interface of a Class</vt:lpstr>
      <vt:lpstr>9.2.1  Interface of a Class (cont.)</vt:lpstr>
      <vt:lpstr>9.2.2  Separating the Interface from the Implementation</vt:lpstr>
      <vt:lpstr>9.2.2  Separating the Interface from the Implementation</vt:lpstr>
      <vt:lpstr>9.2.3  Time Class Definition</vt:lpstr>
      <vt:lpstr>PowerPoint Presentation</vt:lpstr>
      <vt:lpstr>9.2.3  Time Class Definition</vt:lpstr>
      <vt:lpstr>9.2.3  Time Class Definition</vt:lpstr>
      <vt:lpstr>PowerPoint Presentation</vt:lpstr>
      <vt:lpstr>PowerPoint Presentation</vt:lpstr>
      <vt:lpstr>9.2.4  Time Class Member Functions</vt:lpstr>
      <vt:lpstr>PowerPoint Presentation</vt:lpstr>
      <vt:lpstr>PowerPoint Presentation</vt:lpstr>
      <vt:lpstr>9.2.5  Scope Resolution Operator</vt:lpstr>
      <vt:lpstr>PowerPoint Presentation</vt:lpstr>
      <vt:lpstr>9.2.6  Scope Resolution Operator</vt:lpstr>
      <vt:lpstr>9.2.7  Time Class Member Function setTime and Throwing Exceptions</vt:lpstr>
      <vt:lpstr>9.2.8  Time Class Member Function toUniversalString and String Stream Processing</vt:lpstr>
      <vt:lpstr>9.2.8  Time Class Member Function toUniversalString and String Stream Processing</vt:lpstr>
      <vt:lpstr>9.2.8  Time Class Member Function toUniversalString and String Stream Processing</vt:lpstr>
      <vt:lpstr>PowerPoint Presentation</vt:lpstr>
      <vt:lpstr>9.2.9  Time Class Member Function toStandardString</vt:lpstr>
      <vt:lpstr>9.2.10  Implicitly Inlining Member Functions</vt:lpstr>
      <vt:lpstr>PowerPoint Presentation</vt:lpstr>
      <vt:lpstr>PowerPoint Presentation</vt:lpstr>
      <vt:lpstr>9.2.11  Implicitly Inlining Member Functions</vt:lpstr>
      <vt:lpstr>PowerPoint Presentation</vt:lpstr>
      <vt:lpstr>PowerPoint Presentation</vt:lpstr>
      <vt:lpstr>PowerPoint Presentation</vt:lpstr>
      <vt:lpstr>9.2.12  Using Class Time</vt:lpstr>
      <vt:lpstr>PowerPoint Presentation</vt:lpstr>
      <vt:lpstr>PowerPoint Presentation</vt:lpstr>
      <vt:lpstr>PowerPoint Presentation</vt:lpstr>
      <vt:lpstr>9.2.12  Using Class Time</vt:lpstr>
      <vt:lpstr>9.2.13  Object Size</vt:lpstr>
      <vt:lpstr>PowerPoint Presentation</vt:lpstr>
      <vt:lpstr>9.3  Compilation and Linking Process</vt:lpstr>
      <vt:lpstr>PowerPoint Presentation</vt:lpstr>
      <vt:lpstr>9.3  Compilation and Linking Process</vt:lpstr>
      <vt:lpstr>9.3  Compilation and Linking Process</vt:lpstr>
      <vt:lpstr>9.3  Compilation and Linking Process</vt:lpstr>
      <vt:lpstr>9.3  Compilation and Linking Process</vt:lpstr>
      <vt:lpstr>9.4  Class Scope and Accessing Class Members </vt:lpstr>
      <vt:lpstr>9.4  Class Scope and Accessing Class Members (cont.)</vt:lpstr>
      <vt:lpstr>9.4  Class Scope and Accessing Class Members (cont.)</vt:lpstr>
      <vt:lpstr>9.4  Class Scope and Accessing Class Members (cont.)</vt:lpstr>
      <vt:lpstr>9.5  Access Functions and Utility Functions</vt:lpstr>
      <vt:lpstr>9.6  Time Class Case Study: Constructors with Default Arguments</vt:lpstr>
      <vt:lpstr>9.6.1  Constructors with Default Arguments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9.6  Time Class Case Study: Constructors with Default Arguments (cont.)</vt:lpstr>
      <vt:lpstr>PowerPoint Presentation</vt:lpstr>
      <vt:lpstr>PowerPoint Presentation</vt:lpstr>
      <vt:lpstr>PowerPoint Presentation</vt:lpstr>
      <vt:lpstr>PowerPoint Presentation</vt:lpstr>
      <vt:lpstr>9.6.2  Overloaded Constructors and C++11 Delegating Constructors</vt:lpstr>
      <vt:lpstr>9.6.2  Overloaded Constructors and C++11 Delegating Constructors</vt:lpstr>
      <vt:lpstr>9.7  Destructors</vt:lpstr>
      <vt:lpstr>9.8  When Constructors and Destructors Are Called</vt:lpstr>
      <vt:lpstr>9.8.1  Constructors and Destructors for Objects in Global Scope</vt:lpstr>
      <vt:lpstr>9.8.2  Constructors and Destructors for Non-static Local Objects</vt:lpstr>
      <vt:lpstr>9.8.3  Constructors and Destructors for static Local Objects</vt:lpstr>
      <vt:lpstr>9.8.4  Demonstrating When Constructors and Destructors Are Called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9.9 Time Class Case Study: A Subtle Trap—Returning a Reference or a Pointer to a private Data Member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9.10  Default Memberwise Assignment</vt:lpstr>
      <vt:lpstr>PowerPoint Presentation</vt:lpstr>
      <vt:lpstr>PowerPoint Presentation</vt:lpstr>
      <vt:lpstr>PowerPoint Presentation</vt:lpstr>
      <vt:lpstr>PowerPoint Presentation</vt:lpstr>
      <vt:lpstr>9.10  Default Memberwise Assignment (cont.)</vt:lpstr>
      <vt:lpstr>9.11  const Objects and const Member Functions</vt:lpstr>
      <vt:lpstr>PowerPoint Presentation</vt:lpstr>
      <vt:lpstr>PowerPoint Presentation</vt:lpstr>
      <vt:lpstr>9.10  const Objects and const Member Functions (cont.)</vt:lpstr>
      <vt:lpstr>PowerPoint Presentation</vt:lpstr>
      <vt:lpstr>PowerPoint Presentation</vt:lpstr>
      <vt:lpstr>9.11  const Objects and const Member Functions (cont.)</vt:lpstr>
      <vt:lpstr>9.11  const Objects and const Member Functions (cont.)</vt:lpstr>
      <vt:lpstr>PowerPoint Presentation</vt:lpstr>
      <vt:lpstr>PowerPoint Presentation</vt:lpstr>
      <vt:lpstr>9.12  Composition: Objects as Members of Classes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9.12  Composition: Objects as Members of Classes (cont.)</vt:lpstr>
      <vt:lpstr>PowerPoint Presentation</vt:lpstr>
      <vt:lpstr>9.12  Composition: Objects as Members of Classes (cont.)</vt:lpstr>
      <vt:lpstr>9.12  Composition: Objects as Members of Classes (cont.)</vt:lpstr>
      <vt:lpstr>9.12  Composition: Objects as Members of Classes (cont.)</vt:lpstr>
      <vt:lpstr>PowerPoint Presentation</vt:lpstr>
      <vt:lpstr>PowerPoint Presentation</vt:lpstr>
      <vt:lpstr>9.11  Composition: Objects as Members of Classes (cont.)</vt:lpstr>
      <vt:lpstr>PowerPoint Presentation</vt:lpstr>
      <vt:lpstr>PowerPoint Presentation</vt:lpstr>
      <vt:lpstr>PowerPoint Presentation</vt:lpstr>
      <vt:lpstr>9.13  friend Functions and friend Classes</vt:lpstr>
      <vt:lpstr>9.13  friend Functions and friend Classes (cont.)</vt:lpstr>
      <vt:lpstr>9.13  friend Functions and friend Classes (cont.)</vt:lpstr>
      <vt:lpstr>9.13  friend Functions and friend Classes (cont.)</vt:lpstr>
      <vt:lpstr>PowerPoint Presentation</vt:lpstr>
      <vt:lpstr>PowerPoint Presentation</vt:lpstr>
      <vt:lpstr>9.13  friend Functions and friend Classes (cont.)</vt:lpstr>
      <vt:lpstr>PowerPoint Presentation</vt:lpstr>
      <vt:lpstr>PowerPoint Presentation</vt:lpstr>
      <vt:lpstr>PowerPoint Presentation</vt:lpstr>
      <vt:lpstr>9.14  Using the this Pointer</vt:lpstr>
      <vt:lpstr>9.14  Using the this Pointer (cont.)</vt:lpstr>
      <vt:lpstr>9.14  Using the this Pointer (cont.)</vt:lpstr>
      <vt:lpstr>PowerPoint Presentation</vt:lpstr>
      <vt:lpstr>9.14  Using the this Pointer (cont.)</vt:lpstr>
      <vt:lpstr>9.14.1  Implicitly and Explicitly Using the this Pointer to Access an Object’s Data Members</vt:lpstr>
      <vt:lpstr>PowerPoint Presentation</vt:lpstr>
      <vt:lpstr>PowerPoint Presentation</vt:lpstr>
      <vt:lpstr>9.14.2  Using the this Pointer to Enable Cascaded Function Calls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9.15  static Class Members</vt:lpstr>
      <vt:lpstr>PowerPoint Presentation</vt:lpstr>
      <vt:lpstr>9.15.2  Scope and Initialization of static Data Members</vt:lpstr>
      <vt:lpstr>9.15.3  Accessing static Data Members</vt:lpstr>
      <vt:lpstr>PowerPoint Presentation</vt:lpstr>
      <vt:lpstr>9.15.4  Demonstrating static Data Members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Classes: A Deeper Look</dc:title>
  <dc:creator>Paul Deitel</dc:creator>
  <cp:lastModifiedBy>Paul Deitel</cp:lastModifiedBy>
  <cp:revision>23</cp:revision>
  <dcterms:created xsi:type="dcterms:W3CDTF">2016-07-20T18:32:33Z</dcterms:created>
  <dcterms:modified xsi:type="dcterms:W3CDTF">2016-10-15T14:32:15Z</dcterms:modified>
</cp:coreProperties>
</file>